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7940" r:id="rId2"/>
  </p:sldMasterIdLst>
  <p:notesMasterIdLst>
    <p:notesMasterId r:id="rId32"/>
  </p:notesMasterIdLst>
  <p:handoutMasterIdLst>
    <p:handoutMasterId r:id="rId33"/>
  </p:handoutMasterIdLst>
  <p:sldIdLst>
    <p:sldId id="441" r:id="rId3"/>
    <p:sldId id="425" r:id="rId4"/>
    <p:sldId id="473" r:id="rId5"/>
    <p:sldId id="443" r:id="rId6"/>
    <p:sldId id="444" r:id="rId7"/>
    <p:sldId id="467" r:id="rId8"/>
    <p:sldId id="461" r:id="rId9"/>
    <p:sldId id="462" r:id="rId10"/>
    <p:sldId id="469" r:id="rId11"/>
    <p:sldId id="465" r:id="rId12"/>
    <p:sldId id="474" r:id="rId13"/>
    <p:sldId id="475" r:id="rId14"/>
    <p:sldId id="476" r:id="rId15"/>
    <p:sldId id="477" r:id="rId16"/>
    <p:sldId id="470" r:id="rId17"/>
    <p:sldId id="472" r:id="rId18"/>
    <p:sldId id="457" r:id="rId19"/>
    <p:sldId id="447" r:id="rId20"/>
    <p:sldId id="448" r:id="rId21"/>
    <p:sldId id="449" r:id="rId22"/>
    <p:sldId id="478" r:id="rId23"/>
    <p:sldId id="479" r:id="rId24"/>
    <p:sldId id="480" r:id="rId25"/>
    <p:sldId id="481" r:id="rId26"/>
    <p:sldId id="482" r:id="rId27"/>
    <p:sldId id="483" r:id="rId28"/>
    <p:sldId id="484" r:id="rId29"/>
    <p:sldId id="485" r:id="rId30"/>
    <p:sldId id="454" r:id="rId31"/>
  </p:sldIdLst>
  <p:sldSz cx="9144000" cy="6858000" type="screen4x3"/>
  <p:notesSz cx="6797675" cy="9926638"/>
  <p:defaultTextStyle>
    <a:defPPr>
      <a:defRPr lang="fr-FR"/>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1DB"/>
    <a:srgbClr val="AD441D"/>
    <a:srgbClr val="C5DFB4"/>
    <a:srgbClr val="A0A0A0"/>
    <a:srgbClr val="B0D399"/>
    <a:srgbClr val="AC441D"/>
    <a:srgbClr val="A0CA84"/>
    <a:srgbClr val="FF0000"/>
    <a:srgbClr val="CFE0EA"/>
    <a:srgbClr val="AC44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438" autoAdjust="0"/>
  </p:normalViewPr>
  <p:slideViewPr>
    <p:cSldViewPr>
      <p:cViewPr varScale="1">
        <p:scale>
          <a:sx n="128" d="100"/>
          <a:sy n="128" d="100"/>
        </p:scale>
        <p:origin x="1092"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3714" y="6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2505" tIns="46253" rIns="92505" bIns="46253" rtlCol="0"/>
          <a:lstStyle>
            <a:lvl1pPr algn="l" eaLnBrk="1" hangingPunct="1">
              <a:defRPr sz="1300">
                <a:latin typeface="Arial" charset="0"/>
              </a:defRPr>
            </a:lvl1pPr>
          </a:lstStyle>
          <a:p>
            <a:pPr>
              <a:defRPr/>
            </a:pPr>
            <a:endParaRPr lang="fr-CH"/>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2505" tIns="46253" rIns="92505" bIns="46253" rtlCol="0"/>
          <a:lstStyle>
            <a:lvl1pPr algn="r" eaLnBrk="1" hangingPunct="1">
              <a:defRPr sz="1300">
                <a:latin typeface="Arial" charset="0"/>
              </a:defRPr>
            </a:lvl1pPr>
          </a:lstStyle>
          <a:p>
            <a:pPr>
              <a:defRPr/>
            </a:pPr>
            <a:fld id="{72928436-3BFD-45EB-8F38-C664D050ED4B}" type="datetimeFigureOut">
              <a:rPr lang="fr-CH"/>
              <a:pPr>
                <a:defRPr/>
              </a:pPr>
              <a:t>29.02.2024</a:t>
            </a:fld>
            <a:endParaRPr lang="fr-CH" dirty="0"/>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2505" tIns="46253" rIns="92505" bIns="46253" rtlCol="0" anchor="b"/>
          <a:lstStyle>
            <a:lvl1pPr algn="l" eaLnBrk="1" hangingPunct="1">
              <a:defRPr sz="1300">
                <a:latin typeface="Arial" charset="0"/>
              </a:defRPr>
            </a:lvl1pPr>
          </a:lstStyle>
          <a:p>
            <a:pPr>
              <a:defRPr/>
            </a:pPr>
            <a:endParaRPr lang="fr-CH"/>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wrap="square" lIns="92505" tIns="46253" rIns="92505" bIns="46253" numCol="1" anchor="b" anchorCtr="0" compatLnSpc="1">
            <a:prstTxWarp prst="textNoShape">
              <a:avLst/>
            </a:prstTxWarp>
          </a:bodyPr>
          <a:lstStyle>
            <a:lvl1pPr algn="r" eaLnBrk="1" hangingPunct="1">
              <a:defRPr sz="1300"/>
            </a:lvl1pPr>
          </a:lstStyle>
          <a:p>
            <a:pPr>
              <a:defRPr/>
            </a:pPr>
            <a:fld id="{221AF99A-B982-423B-8B44-A22E0E2F0E74}" type="slidenum">
              <a:rPr lang="fr-CH" altLang="fr-FR"/>
              <a:pPr>
                <a:defRPr/>
              </a:pPr>
              <a:t>‹N°›</a:t>
            </a:fld>
            <a:endParaRPr lang="fr-CH" altLang="fr-FR" dirty="0"/>
          </a:p>
        </p:txBody>
      </p:sp>
    </p:spTree>
    <p:extLst>
      <p:ext uri="{BB962C8B-B14F-4D97-AF65-F5344CB8AC3E}">
        <p14:creationId xmlns:p14="http://schemas.microsoft.com/office/powerpoint/2010/main" val="556183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2492" tIns="46246" rIns="92492" bIns="46246" numCol="1" anchor="t" anchorCtr="0" compatLnSpc="1">
            <a:prstTxWarp prst="textNoShape">
              <a:avLst/>
            </a:prstTxWarp>
          </a:bodyPr>
          <a:lstStyle>
            <a:lvl1pPr defTabSz="923440" eaLnBrk="1" hangingPunct="1">
              <a:defRPr sz="1300">
                <a:latin typeface="Arial" charset="0"/>
              </a:defRPr>
            </a:lvl1pPr>
          </a:lstStyle>
          <a:p>
            <a:pPr>
              <a:defRPr/>
            </a:pPr>
            <a:endParaRPr lang="fr-FR"/>
          </a:p>
        </p:txBody>
      </p:sp>
      <p:sp>
        <p:nvSpPr>
          <p:cNvPr id="8195"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2492" tIns="46246" rIns="92492" bIns="46246" numCol="1" anchor="t" anchorCtr="0" compatLnSpc="1">
            <a:prstTxWarp prst="textNoShape">
              <a:avLst/>
            </a:prstTxWarp>
          </a:bodyPr>
          <a:lstStyle>
            <a:lvl1pPr algn="r" defTabSz="923440" eaLnBrk="1" hangingPunct="1">
              <a:defRPr sz="1300">
                <a:latin typeface="Arial" charset="0"/>
              </a:defRPr>
            </a:lvl1pPr>
          </a:lstStyle>
          <a:p>
            <a:pPr>
              <a:defRPr/>
            </a:pPr>
            <a:endParaRPr lang="fr-FR"/>
          </a:p>
        </p:txBody>
      </p:sp>
      <p:sp>
        <p:nvSpPr>
          <p:cNvPr id="2048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1038" y="4714875"/>
            <a:ext cx="5435600" cy="4467225"/>
          </a:xfrm>
          <a:prstGeom prst="rect">
            <a:avLst/>
          </a:prstGeom>
          <a:noFill/>
          <a:ln>
            <a:noFill/>
          </a:ln>
          <a:effectLst/>
          <a:extLst/>
        </p:spPr>
        <p:txBody>
          <a:bodyPr vert="horz" wrap="square" lIns="92492" tIns="46246" rIns="92492" bIns="46246"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8198" name="Rectangle 6"/>
          <p:cNvSpPr>
            <a:spLocks noGrp="1" noChangeArrowheads="1"/>
          </p:cNvSpPr>
          <p:nvPr>
            <p:ph type="ftr" sz="quarter" idx="4"/>
          </p:nvPr>
        </p:nvSpPr>
        <p:spPr bwMode="auto">
          <a:xfrm>
            <a:off x="0" y="9428163"/>
            <a:ext cx="2946400" cy="496887"/>
          </a:xfrm>
          <a:prstGeom prst="rect">
            <a:avLst/>
          </a:prstGeom>
          <a:noFill/>
          <a:ln>
            <a:noFill/>
          </a:ln>
          <a:effectLst/>
          <a:extLst/>
        </p:spPr>
        <p:txBody>
          <a:bodyPr vert="horz" wrap="square" lIns="92492" tIns="46246" rIns="92492" bIns="46246" numCol="1" anchor="b" anchorCtr="0" compatLnSpc="1">
            <a:prstTxWarp prst="textNoShape">
              <a:avLst/>
            </a:prstTxWarp>
          </a:bodyPr>
          <a:lstStyle>
            <a:lvl1pPr defTabSz="923440" eaLnBrk="1" hangingPunct="1">
              <a:defRPr sz="1300">
                <a:latin typeface="Arial" charset="0"/>
              </a:defRPr>
            </a:lvl1pPr>
          </a:lstStyle>
          <a:p>
            <a:pPr>
              <a:defRPr/>
            </a:pPr>
            <a:endParaRPr lang="fr-FR"/>
          </a:p>
        </p:txBody>
      </p:sp>
      <p:sp>
        <p:nvSpPr>
          <p:cNvPr id="8199" name="Rectangle 7"/>
          <p:cNvSpPr>
            <a:spLocks noGrp="1" noChangeArrowheads="1"/>
          </p:cNvSpPr>
          <p:nvPr>
            <p:ph type="sldNum" sz="quarter" idx="5"/>
          </p:nvPr>
        </p:nvSpPr>
        <p:spPr bwMode="auto">
          <a:xfrm>
            <a:off x="3849688" y="9428163"/>
            <a:ext cx="2946400" cy="496887"/>
          </a:xfrm>
          <a:prstGeom prst="rect">
            <a:avLst/>
          </a:prstGeom>
          <a:noFill/>
          <a:ln>
            <a:noFill/>
          </a:ln>
          <a:effectLst/>
          <a:extLst/>
        </p:spPr>
        <p:txBody>
          <a:bodyPr vert="horz" wrap="square" lIns="92492" tIns="46246" rIns="92492" bIns="46246" numCol="1" anchor="b" anchorCtr="0" compatLnSpc="1">
            <a:prstTxWarp prst="textNoShape">
              <a:avLst/>
            </a:prstTxWarp>
          </a:bodyPr>
          <a:lstStyle>
            <a:lvl1pPr algn="r" defTabSz="922338" eaLnBrk="1" hangingPunct="1">
              <a:defRPr sz="1300"/>
            </a:lvl1pPr>
          </a:lstStyle>
          <a:p>
            <a:pPr>
              <a:defRPr/>
            </a:pPr>
            <a:fld id="{9EFDABB3-FC79-4067-A180-C937C86E81F1}" type="slidenum">
              <a:rPr lang="fr-FR" altLang="fr-FR"/>
              <a:pPr>
                <a:defRPr/>
              </a:pPr>
              <a:t>‹N°›</a:t>
            </a:fld>
            <a:endParaRPr lang="fr-FR" altLang="fr-FR" dirty="0"/>
          </a:p>
        </p:txBody>
      </p:sp>
    </p:spTree>
    <p:extLst>
      <p:ext uri="{BB962C8B-B14F-4D97-AF65-F5344CB8AC3E}">
        <p14:creationId xmlns:p14="http://schemas.microsoft.com/office/powerpoint/2010/main" val="2659839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BAE0FA-0377-443D-835C-D87C29A661FB}" type="slidenum">
              <a:rPr lang="fr-FR" altLang="fr-FR" sz="1300" smtClean="0"/>
              <a:pPr>
                <a:spcBef>
                  <a:spcPct val="0"/>
                </a:spcBef>
              </a:pPr>
              <a:t>1</a:t>
            </a:fld>
            <a:endParaRPr lang="fr-FR" altLang="fr-FR" sz="1300" smtClean="0"/>
          </a:p>
        </p:txBody>
      </p:sp>
      <p:sp>
        <p:nvSpPr>
          <p:cNvPr id="23555" name="Rectangle 2"/>
          <p:cNvSpPr>
            <a:spLocks noGrp="1" noRot="1" noChangeAspect="1" noChangeArrowheads="1" noTextEdit="1"/>
          </p:cNvSpPr>
          <p:nvPr>
            <p:ph type="sldImg"/>
          </p:nvPr>
        </p:nvSpPr>
        <p:spPr>
          <a:ln/>
        </p:spPr>
      </p:sp>
      <p:sp>
        <p:nvSpPr>
          <p:cNvPr id="23556" name="Rectangle 4"/>
          <p:cNvSpPr>
            <a:spLocks noChangeArrowheads="1"/>
          </p:cNvSpPr>
          <p:nvPr/>
        </p:nvSpPr>
        <p:spPr bwMode="auto">
          <a:xfrm>
            <a:off x="95250" y="4530725"/>
            <a:ext cx="66167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74" tIns="46087" rIns="92174" bIns="46087"/>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endParaRPr lang="fr-CH" altLang="fr-FR" sz="1000" i="1"/>
          </a:p>
          <a:p>
            <a:pPr eaLnBrk="1" hangingPunct="1"/>
            <a:endParaRPr lang="fr-CH" altLang="fr-FR" sz="1000" i="1"/>
          </a:p>
        </p:txBody>
      </p:sp>
      <p:sp>
        <p:nvSpPr>
          <p:cNvPr id="23557" name="Rectangle 3"/>
          <p:cNvSpPr>
            <a:spLocks noGrp="1" noChangeArrowheads="1"/>
          </p:cNvSpPr>
          <p:nvPr>
            <p:ph type="body" idx="3"/>
          </p:nvPr>
        </p:nvSpPr>
        <p:spPr>
          <a:xfrm>
            <a:off x="0" y="4741863"/>
            <a:ext cx="6781800" cy="5046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sz="1400" smtClean="0">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559911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AE8DAC-8592-4198-8AB2-EA2F7D40EFAF}" type="slidenum">
              <a:rPr lang="fr-FR" altLang="fr-FR" sz="1300" smtClean="0">
                <a:solidFill>
                  <a:srgbClr val="000000"/>
                </a:solidFill>
              </a:rPr>
              <a:pPr>
                <a:spcBef>
                  <a:spcPct val="0"/>
                </a:spcBef>
              </a:pPr>
              <a:t>10</a:t>
            </a:fld>
            <a:endParaRPr lang="fr-FR" altLang="fr-FR" sz="1300" smtClean="0">
              <a:solidFill>
                <a:srgbClr val="000000"/>
              </a:solidFill>
            </a:endParaRPr>
          </a:p>
        </p:txBody>
      </p:sp>
      <p:sp>
        <p:nvSpPr>
          <p:cNvPr id="39939" name="Rectangle 2"/>
          <p:cNvSpPr>
            <a:spLocks noGrp="1" noRot="1" noChangeAspect="1" noChangeArrowheads="1" noTextEdit="1"/>
          </p:cNvSpPr>
          <p:nvPr>
            <p:ph type="sldImg"/>
          </p:nvPr>
        </p:nvSpPr>
        <p:spPr>
          <a:xfrm>
            <a:off x="917575" y="744538"/>
            <a:ext cx="4964113" cy="3722687"/>
          </a:xfrm>
          <a:ln/>
        </p:spPr>
      </p:sp>
      <p:sp>
        <p:nvSpPr>
          <p:cNvPr id="39940" name="Rectangle 3"/>
          <p:cNvSpPr>
            <a:spLocks noGrp="1" noChangeArrowheads="1"/>
          </p:cNvSpPr>
          <p:nvPr>
            <p:ph type="body" idx="1"/>
          </p:nvPr>
        </p:nvSpPr>
        <p:spPr>
          <a:xfrm>
            <a:off x="119063" y="4714875"/>
            <a:ext cx="655955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CH" altLang="fr-FR" sz="1600" smtClean="0">
              <a:latin typeface="Arial" panose="020B0604020202020204" pitchFamily="34" charset="0"/>
            </a:endParaRPr>
          </a:p>
        </p:txBody>
      </p:sp>
    </p:spTree>
    <p:extLst>
      <p:ext uri="{BB962C8B-B14F-4D97-AF65-F5344CB8AC3E}">
        <p14:creationId xmlns:p14="http://schemas.microsoft.com/office/powerpoint/2010/main" val="224528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b="1" i="1" u="sng" dirty="0">
                <a:solidFill>
                  <a:srgbClr val="0070C0"/>
                </a:solidFill>
                <a:latin typeface="Arial" panose="020B0604020202020204" pitchFamily="34" charset="0"/>
              </a:rPr>
              <a:t>PAJ prend la parole pour présenter le comité constitutif</a:t>
            </a:r>
          </a:p>
          <a:p>
            <a:r>
              <a:rPr lang="fr-FR" altLang="fr-FR" sz="1400" b="1" u="sng" dirty="0">
                <a:latin typeface="Arial" panose="020B0604020202020204" pitchFamily="34" charset="0"/>
              </a:rPr>
              <a:t>Nous allons débuté par Mme Caterina Jacquod. </a:t>
            </a:r>
            <a:r>
              <a:rPr lang="fr-FR" altLang="fr-FR" sz="1400" dirty="0">
                <a:latin typeface="Arial" panose="020B0604020202020204" pitchFamily="34" charset="0"/>
              </a:rPr>
              <a:t>Mme Jacquod est une ancienne collaboratrice de la </a:t>
            </a:r>
            <a:r>
              <a:rPr lang="fr-FR" altLang="fr-FR" sz="1400" dirty="0" err="1">
                <a:latin typeface="Arial" panose="020B0604020202020204" pitchFamily="34" charset="0"/>
              </a:rPr>
              <a:t>Hte</a:t>
            </a:r>
            <a:r>
              <a:rPr lang="fr-FR" altLang="fr-FR" sz="1400" dirty="0">
                <a:latin typeface="Arial" panose="020B0604020202020204" pitchFamily="34" charset="0"/>
              </a:rPr>
              <a:t> Ecole de Santé. Elle était la 1</a:t>
            </a:r>
            <a:r>
              <a:rPr lang="fr-FR" altLang="fr-FR" sz="1400" baseline="30000" dirty="0">
                <a:latin typeface="Arial" panose="020B0604020202020204" pitchFamily="34" charset="0"/>
              </a:rPr>
              <a:t>re</a:t>
            </a:r>
            <a:r>
              <a:rPr lang="fr-FR" altLang="fr-FR" sz="1400" dirty="0">
                <a:latin typeface="Arial" panose="020B0604020202020204" pitchFamily="34" charset="0"/>
              </a:rPr>
              <a:t> présidente de l’association du personnel des </a:t>
            </a:r>
            <a:r>
              <a:rPr lang="fr-FR" altLang="fr-FR" sz="1400" dirty="0" err="1" smtClean="0">
                <a:latin typeface="Arial" panose="020B0604020202020204" pitchFamily="34" charset="0"/>
              </a:rPr>
              <a:t>Htes</a:t>
            </a:r>
            <a:r>
              <a:rPr lang="fr-FR" altLang="fr-FR" sz="1400" dirty="0" smtClean="0">
                <a:latin typeface="Arial" panose="020B0604020202020204" pitchFamily="34" charset="0"/>
              </a:rPr>
              <a:t> Ecoles </a:t>
            </a:r>
            <a:r>
              <a:rPr lang="fr-FR" altLang="fr-FR" sz="1400" dirty="0">
                <a:latin typeface="Arial" panose="020B0604020202020204" pitchFamily="34" charset="0"/>
              </a:rPr>
              <a:t>du Valais, connue sous l’APHEVs. Celle-ci regroupe tous les </a:t>
            </a:r>
            <a:r>
              <a:rPr lang="fr-FR" altLang="fr-FR" sz="1400" dirty="0" smtClean="0">
                <a:latin typeface="Arial" panose="020B0604020202020204" pitchFamily="34" charset="0"/>
              </a:rPr>
              <a:t>corps </a:t>
            </a:r>
            <a:r>
              <a:rPr lang="fr-FR" altLang="fr-FR" sz="1400" dirty="0">
                <a:latin typeface="Arial" panose="020B0604020202020204" pitchFamily="34" charset="0"/>
              </a:rPr>
              <a:t>métiers des Hautes Ecoles.</a:t>
            </a:r>
          </a:p>
          <a:p>
            <a:r>
              <a:rPr lang="fr-FR" altLang="fr-FR" sz="1400" dirty="0">
                <a:latin typeface="Arial" panose="020B0604020202020204" pitchFamily="34" charset="0"/>
              </a:rPr>
              <a:t>Mme Jacquod est retraitée depuis 3 ans et toujours très engagée, notamment dans deux associations qui organisent des concerts de Jazz à Sion.</a:t>
            </a:r>
          </a:p>
          <a:p>
            <a:r>
              <a:rPr lang="fr-FR" altLang="fr-FR" sz="1400" dirty="0">
                <a:latin typeface="Arial" panose="020B0604020202020204" pitchFamily="34" charset="0"/>
              </a:rPr>
              <a:t>M. Jean-Michel Michel Allaz est un ancien collaborateur de l’Etat du Valais. Il travaillait au service des ressources humaines. Il est à la retraite depuis 2023. Il se passionne pour la randonnée, le VTT et les voyages.</a:t>
            </a:r>
          </a:p>
          <a:p>
            <a:endParaRPr lang="fr-FR" altLang="fr-FR" sz="1400" b="1" i="1" u="sng" dirty="0">
              <a:latin typeface="Arial" panose="020B0604020202020204" pitchFamily="34" charset="0"/>
            </a:endParaRPr>
          </a:p>
          <a:p>
            <a:endParaRPr lang="fr-FR" altLang="fr-FR" sz="1400" b="1" i="1" u="sng"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11</a:t>
            </a:fld>
            <a:endParaRPr lang="fr-FR" altLang="fr-FR" sz="1300"/>
          </a:p>
        </p:txBody>
      </p:sp>
    </p:spTree>
    <p:extLst>
      <p:ext uri="{BB962C8B-B14F-4D97-AF65-F5344CB8AC3E}">
        <p14:creationId xmlns:p14="http://schemas.microsoft.com/office/powerpoint/2010/main" val="4248979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b="1" i="1" u="sng" dirty="0">
                <a:solidFill>
                  <a:srgbClr val="0070C0"/>
                </a:solidFill>
                <a:latin typeface="Arial" panose="020B0604020202020204" pitchFamily="34" charset="0"/>
              </a:rPr>
              <a:t>PAJ prend la parole pour présenter le comité constitutif</a:t>
            </a:r>
          </a:p>
          <a:p>
            <a:r>
              <a:rPr lang="fr-FR" altLang="fr-FR" sz="1400" dirty="0">
                <a:latin typeface="Arial" panose="020B0604020202020204" pitchFamily="34" charset="0"/>
              </a:rPr>
              <a:t>M. Jean-Claude Moix est un ancien policier. Il a été engagé comme gendarme et </a:t>
            </a:r>
            <a:r>
              <a:rPr lang="fr-FR" altLang="fr-FR" sz="1400" dirty="0" smtClean="0">
                <a:latin typeface="Arial" panose="020B0604020202020204" pitchFamily="34" charset="0"/>
              </a:rPr>
              <a:t>est </a:t>
            </a:r>
            <a:r>
              <a:rPr lang="fr-FR" altLang="fr-FR" sz="1400" dirty="0">
                <a:latin typeface="Arial" panose="020B0604020202020204" pitchFamily="34" charset="0"/>
              </a:rPr>
              <a:t>devenu chef de l’arrondissement de la police judiciaire plus chef logistique. Dès 2005 il était membre à l’Etat-major. Durant sa carrière il était très engagé dans la défense du statut du policier et a notamment été président de l’association du personnel de la Sûreté.</a:t>
            </a:r>
          </a:p>
          <a:p>
            <a:r>
              <a:rPr lang="fr-FR" altLang="fr-FR" sz="1400" dirty="0" smtClean="0">
                <a:latin typeface="Arial" panose="020B0604020202020204" pitchFamily="34" charset="0"/>
              </a:rPr>
              <a:t>Aujourd’hui, </a:t>
            </a:r>
            <a:r>
              <a:rPr lang="fr-FR" altLang="fr-FR" sz="1400" dirty="0">
                <a:latin typeface="Arial" panose="020B0604020202020204" pitchFamily="34" charset="0"/>
              </a:rPr>
              <a:t>il est passionné de musique et fait toujours partie de la fanfare de la police valaisanne.</a:t>
            </a:r>
          </a:p>
          <a:p>
            <a:endParaRPr lang="fr-FR" altLang="fr-FR" sz="1400" dirty="0">
              <a:latin typeface="Arial" panose="020B0604020202020204" pitchFamily="34" charset="0"/>
            </a:endParaRPr>
          </a:p>
          <a:p>
            <a:r>
              <a:rPr lang="fr-FR" altLang="fr-FR" sz="1400" dirty="0">
                <a:latin typeface="Arial" panose="020B0604020202020204" pitchFamily="34" charset="0"/>
              </a:rPr>
              <a:t>M. Denis Varrin est un ancien </a:t>
            </a:r>
            <a:r>
              <a:rPr lang="fr-CH" sz="1400" dirty="0"/>
              <a:t>Enseignant de l'Ecole supérieure de commerce de Sierre, puis au Lycée-Collège de la Planta à Sion.</a:t>
            </a:r>
          </a:p>
          <a:p>
            <a:r>
              <a:rPr lang="fr-FR" altLang="fr-FR" sz="1400" dirty="0">
                <a:latin typeface="Arial" panose="020B0604020202020204" pitchFamily="34" charset="0"/>
              </a:rPr>
              <a:t>Très engagé</a:t>
            </a:r>
            <a:r>
              <a:rPr lang="fr-FR" altLang="fr-FR" sz="1400" dirty="0" smtClean="0">
                <a:latin typeface="Arial" panose="020B0604020202020204" pitchFamily="34" charset="0"/>
              </a:rPr>
              <a:t>, il a été durant de nombreuses années caissier de l’AVPES. Il </a:t>
            </a:r>
            <a:r>
              <a:rPr lang="fr-FR" altLang="fr-FR" sz="1400" dirty="0">
                <a:latin typeface="Arial" panose="020B0604020202020204" pitchFamily="34" charset="0"/>
              </a:rPr>
              <a:t>était</a:t>
            </a:r>
            <a:r>
              <a:rPr lang="fr-CH" sz="1400" dirty="0"/>
              <a:t> </a:t>
            </a:r>
            <a:r>
              <a:rPr lang="fr-CH" sz="1400" dirty="0" smtClean="0"/>
              <a:t>également Vice-président </a:t>
            </a:r>
            <a:r>
              <a:rPr lang="fr-CH" sz="1400" dirty="0"/>
              <a:t>de CPVAL, de 2010 à 2023.</a:t>
            </a:r>
          </a:p>
          <a:p>
            <a:r>
              <a:rPr lang="fr-CH" sz="1400" dirty="0"/>
              <a:t>Depuis </a:t>
            </a:r>
            <a:r>
              <a:rPr lang="fr-CH" sz="1400" dirty="0" smtClean="0"/>
              <a:t>2023, </a:t>
            </a:r>
            <a:r>
              <a:rPr lang="fr-CH" sz="1400" dirty="0"/>
              <a:t>il est à la retraite</a:t>
            </a:r>
          </a:p>
          <a:p>
            <a:endParaRPr lang="fr-FR" altLang="fr-FR" sz="1400" dirty="0">
              <a:latin typeface="Arial" panose="020B0604020202020204" pitchFamily="34" charset="0"/>
            </a:endParaRPr>
          </a:p>
          <a:p>
            <a:endParaRPr lang="fr-FR" altLang="fr-FR" sz="1400" b="1" i="1" u="sng" dirty="0">
              <a:latin typeface="Arial" panose="020B0604020202020204" pitchFamily="34" charset="0"/>
            </a:endParaRPr>
          </a:p>
          <a:p>
            <a:endParaRPr lang="fr-FR" altLang="fr-FR" sz="1400" b="1" i="1" u="sng"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12</a:t>
            </a:fld>
            <a:endParaRPr lang="fr-FR" altLang="fr-FR" sz="1300"/>
          </a:p>
        </p:txBody>
      </p:sp>
    </p:spTree>
    <p:extLst>
      <p:ext uri="{BB962C8B-B14F-4D97-AF65-F5344CB8AC3E}">
        <p14:creationId xmlns:p14="http://schemas.microsoft.com/office/powerpoint/2010/main" val="360292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sz="1400" dirty="0">
                <a:latin typeface="Arial" panose="020B0604020202020204" pitchFamily="34" charset="0"/>
              </a:rPr>
              <a:t>M. Nicolas Fournier est un ancien enseignant et un passionné de l’enseignement. Il a débuté à 15 ans comme moniteur de ski. Très tôt il a été actif dans le monde des échanges linguistique et responsable du bureau des échanges. Il est encore actif aujourd’hui à la </a:t>
            </a:r>
            <a:r>
              <a:rPr lang="fr-CH" altLang="fr-FR" sz="1400" dirty="0" err="1">
                <a:latin typeface="Arial" panose="020B0604020202020204" pitchFamily="34" charset="0"/>
              </a:rPr>
              <a:t>HEPvs</a:t>
            </a:r>
            <a:r>
              <a:rPr lang="fr-CH" altLang="fr-FR" sz="1400" dirty="0">
                <a:latin typeface="Arial" panose="020B0604020202020204" pitchFamily="34" charset="0"/>
              </a:rPr>
              <a:t>. Il a également </a:t>
            </a:r>
            <a:r>
              <a:rPr lang="fr-CH" altLang="fr-FR" sz="1400" dirty="0" smtClean="0">
                <a:latin typeface="Arial" panose="020B0604020202020204" pitchFamily="34" charset="0"/>
              </a:rPr>
              <a:t>œuvré </a:t>
            </a:r>
            <a:r>
              <a:rPr lang="fr-CH" altLang="fr-FR" sz="1400" dirty="0">
                <a:latin typeface="Arial" panose="020B0604020202020204" pitchFamily="34" charset="0"/>
              </a:rPr>
              <a:t>plusieurs années au sein du comité de l’AVPES. </a:t>
            </a:r>
          </a:p>
          <a:p>
            <a:r>
              <a:rPr lang="fr-CH" altLang="fr-FR" sz="1400" dirty="0">
                <a:latin typeface="Arial" panose="020B0604020202020204" pitchFamily="34" charset="0"/>
              </a:rPr>
              <a:t>Très engagé, c’est avec plaisir qu’il se met à disposition de l’ARF</a:t>
            </a:r>
          </a:p>
          <a:p>
            <a:endParaRPr lang="fr-CH" altLang="fr-FR" sz="1400" dirty="0">
              <a:latin typeface="Arial" panose="020B0604020202020204" pitchFamily="34" charset="0"/>
            </a:endParaRPr>
          </a:p>
          <a:p>
            <a:endParaRPr lang="fr-CH" altLang="fr-FR" sz="1400" dirty="0">
              <a:latin typeface="Arial" panose="020B0604020202020204" pitchFamily="34" charset="0"/>
            </a:endParaRPr>
          </a:p>
          <a:p>
            <a:endParaRPr lang="fr-CH" altLang="fr-FR" sz="1400" dirty="0">
              <a:latin typeface="Arial" panose="020B0604020202020204" pitchFamily="34" charset="0"/>
            </a:endParaRPr>
          </a:p>
          <a:p>
            <a:endParaRPr lang="fr-CH" altLang="fr-FR" sz="1400" dirty="0">
              <a:latin typeface="Arial" panose="020B0604020202020204" pitchFamily="34" charset="0"/>
            </a:endParaRPr>
          </a:p>
          <a:p>
            <a:r>
              <a:rPr lang="fr-CH" altLang="fr-FR" sz="1400" dirty="0">
                <a:latin typeface="Arial" panose="020B0604020202020204" pitchFamily="34" charset="0"/>
              </a:rPr>
              <a:t>M. Jean-Michel Micheloud est un ancien collaborateur de l’Etat du Valais. Il a occupé un poste d’expert-réviseur au service des contributions. Il aime la chasse, le vélo </a:t>
            </a:r>
            <a:r>
              <a:rPr lang="fr-CH" altLang="fr-FR" sz="1400" dirty="0" smtClean="0">
                <a:latin typeface="Arial" panose="020B0604020202020204" pitchFamily="34" charset="0"/>
              </a:rPr>
              <a:t>et </a:t>
            </a:r>
            <a:r>
              <a:rPr lang="fr-CH" altLang="fr-FR" sz="1400" dirty="0">
                <a:latin typeface="Arial" panose="020B0604020202020204" pitchFamily="34" charset="0"/>
              </a:rPr>
              <a:t>la marche. Il aime également donner de son temps à la collectivité, notamment pour transport handicap.</a:t>
            </a:r>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13</a:t>
            </a:fld>
            <a:endParaRPr lang="fr-FR" altLang="fr-FR" sz="1300"/>
          </a:p>
        </p:txBody>
      </p:sp>
    </p:spTree>
    <p:extLst>
      <p:ext uri="{BB962C8B-B14F-4D97-AF65-F5344CB8AC3E}">
        <p14:creationId xmlns:p14="http://schemas.microsoft.com/office/powerpoint/2010/main" val="2644177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7132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dirty="0" smtClean="0">
                <a:latin typeface="Arial" panose="020B0604020202020204" pitchFamily="34" charset="0"/>
              </a:rPr>
              <a:t>M. Markus Rieder, ancien policier, il a débuté sa carrière en 1976. Il est très connu pour avoir exercé le poste de porte parole pour la police cantonale. Il était membre de l’Etat-Major et chef de l’information et prévention jusqu’en 2022.</a:t>
            </a:r>
          </a:p>
          <a:p>
            <a:r>
              <a:rPr lang="fr-FR" altLang="fr-FR" sz="1400" dirty="0" smtClean="0">
                <a:latin typeface="Arial" panose="020B0604020202020204" pitchFamily="34" charset="0"/>
              </a:rPr>
              <a:t>Absent ce soir, il nous dit se réjouir de rejoindre le comité pour représenter la partie germanophone de l’association qui compte 140 membres.</a:t>
            </a:r>
          </a:p>
          <a:p>
            <a:endParaRPr lang="fr-FR" altLang="fr-FR" sz="1400" dirty="0" smtClean="0">
              <a:latin typeface="Arial" panose="020B0604020202020204" pitchFamily="34" charset="0"/>
            </a:endParaRPr>
          </a:p>
          <a:p>
            <a:r>
              <a:rPr lang="fr-FR" altLang="fr-FR" sz="1400" dirty="0" smtClean="0">
                <a:latin typeface="Arial" panose="020B0604020202020204" pitchFamily="34" charset="0"/>
              </a:rPr>
              <a:t>L’équipe </a:t>
            </a:r>
            <a:r>
              <a:rPr lang="fr-FR" altLang="fr-FR" sz="1400" dirty="0">
                <a:latin typeface="Arial" panose="020B0604020202020204" pitchFamily="34" charset="0"/>
              </a:rPr>
              <a:t>n’est pas complète. </a:t>
            </a:r>
          </a:p>
          <a:p>
            <a:r>
              <a:rPr lang="fr-FR" altLang="fr-FR" sz="1400" dirty="0">
                <a:latin typeface="Arial" panose="020B0604020202020204" pitchFamily="34" charset="0"/>
              </a:rPr>
              <a:t>Les statuts prévoient un minimum de 3 personnes</a:t>
            </a:r>
            <a:r>
              <a:rPr lang="fr-FR" altLang="fr-FR" sz="1400" dirty="0" smtClean="0">
                <a:latin typeface="Arial" panose="020B0604020202020204" pitchFamily="34" charset="0"/>
              </a:rPr>
              <a:t>.</a:t>
            </a:r>
            <a:endParaRPr lang="fr-FR" altLang="fr-FR" sz="1400" dirty="0">
              <a:latin typeface="Arial" panose="020B0604020202020204" pitchFamily="34" charset="0"/>
            </a:endParaRPr>
          </a:p>
          <a:p>
            <a:r>
              <a:rPr lang="fr-FR" altLang="fr-FR" sz="1400" dirty="0" smtClean="0">
                <a:latin typeface="Arial" panose="020B0604020202020204" pitchFamily="34" charset="0"/>
              </a:rPr>
              <a:t>Si vous êtes motivé à rejoindre le comité pour donner un coup de main au secteur administratif et secrétariat, annoncez vous !</a:t>
            </a:r>
            <a:endParaRPr lang="fr-FR" altLang="fr-FR" sz="1400" dirty="0">
              <a:latin typeface="Arial" panose="020B0604020202020204" pitchFamily="34" charset="0"/>
            </a:endParaRPr>
          </a:p>
          <a:p>
            <a:r>
              <a:rPr lang="fr-FR" altLang="fr-FR" sz="1400" b="1" u="sng" dirty="0">
                <a:solidFill>
                  <a:srgbClr val="0070C0"/>
                </a:solidFill>
                <a:latin typeface="Arial" panose="020B0604020202020204" pitchFamily="34" charset="0"/>
              </a:rPr>
              <a:t>En allemand</a:t>
            </a:r>
          </a:p>
          <a:p>
            <a:r>
              <a:rPr lang="de-DE" altLang="fr-FR" sz="1800" dirty="0">
                <a:latin typeface="Arial" panose="020B0604020202020204" pitchFamily="34" charset="0"/>
              </a:rPr>
              <a:t>Wenn Sie motiviert sind, dem Komitee beizutreten, um im Verwaltungs- und Sekretariatsbereich mitzuhelfen, melden Sie sich!</a:t>
            </a:r>
          </a:p>
          <a:p>
            <a:r>
              <a:rPr lang="fr-FR" altLang="fr-FR" sz="1400" b="1" u="sng" dirty="0" smtClean="0">
                <a:solidFill>
                  <a:srgbClr val="0070C0"/>
                </a:solidFill>
                <a:latin typeface="Arial" panose="020B0604020202020204" pitchFamily="34" charset="0"/>
              </a:rPr>
              <a:t>En </a:t>
            </a:r>
            <a:r>
              <a:rPr lang="fr-FR" altLang="fr-FR" sz="1400" b="1" u="sng" dirty="0">
                <a:solidFill>
                  <a:srgbClr val="0070C0"/>
                </a:solidFill>
                <a:latin typeface="Arial" panose="020B0604020202020204" pitchFamily="34" charset="0"/>
              </a:rPr>
              <a:t>français</a:t>
            </a:r>
          </a:p>
          <a:p>
            <a:r>
              <a:rPr lang="fr-FR" altLang="fr-FR" sz="1400" dirty="0">
                <a:latin typeface="Arial" panose="020B0604020202020204" pitchFamily="34" charset="0"/>
              </a:rPr>
              <a:t>Place au vote :</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14</a:t>
            </a:fld>
            <a:endParaRPr lang="fr-FR" altLang="fr-FR" sz="1300"/>
          </a:p>
        </p:txBody>
      </p:sp>
    </p:spTree>
    <p:extLst>
      <p:ext uri="{BB962C8B-B14F-4D97-AF65-F5344CB8AC3E}">
        <p14:creationId xmlns:p14="http://schemas.microsoft.com/office/powerpoint/2010/main" val="1347278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50009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b="1" u="sng" dirty="0" smtClean="0">
                <a:solidFill>
                  <a:srgbClr val="0070C0"/>
                </a:solidFill>
                <a:latin typeface="Arial" panose="020B0604020202020204" pitchFamily="34" charset="0"/>
              </a:rPr>
              <a:t>MVF prend la parole</a:t>
            </a:r>
          </a:p>
          <a:p>
            <a:endParaRPr lang="fr-FR" altLang="fr-FR" sz="1400" dirty="0">
              <a:latin typeface="Arial" panose="020B0604020202020204" pitchFamily="34" charset="0"/>
            </a:endParaRPr>
          </a:p>
          <a:p>
            <a:r>
              <a:rPr lang="fr-FR" altLang="fr-FR" sz="1600" dirty="0" smtClean="0">
                <a:latin typeface="Arial" panose="020B0604020202020204" pitchFamily="34" charset="0"/>
              </a:rPr>
              <a:t>Féliciter le comité d’avoir été élu et les remercier pour leur engagement.</a:t>
            </a:r>
          </a:p>
          <a:p>
            <a:endParaRPr lang="fr-FR" altLang="fr-FR" sz="1600" dirty="0">
              <a:latin typeface="Arial" panose="020B0604020202020204" pitchFamily="34" charset="0"/>
            </a:endParaRPr>
          </a:p>
          <a:p>
            <a:r>
              <a:rPr lang="fr-FR" altLang="fr-FR" sz="1600" dirty="0" smtClean="0">
                <a:latin typeface="Arial" panose="020B0604020202020204" pitchFamily="34" charset="0"/>
              </a:rPr>
              <a:t>Le comité constitutif propose d’élire M. Denis Varrin à la présidence de l’ARF.</a:t>
            </a:r>
            <a:endParaRPr lang="fr-FR" altLang="fr-FR" sz="1600" dirty="0">
              <a:latin typeface="Arial" panose="020B0604020202020204" pitchFamily="34" charset="0"/>
            </a:endParaRPr>
          </a:p>
          <a:p>
            <a:r>
              <a:rPr lang="fr-FR" altLang="fr-FR" sz="1600" dirty="0" smtClean="0">
                <a:latin typeface="Arial" panose="020B0604020202020204" pitchFamily="34" charset="0"/>
              </a:rPr>
              <a:t>Relever la chance et l’atout pour l’ARF de le choisir .</a:t>
            </a:r>
          </a:p>
          <a:p>
            <a:endParaRPr lang="fr-FR" altLang="fr-FR" sz="1600" dirty="0" smtClean="0">
              <a:latin typeface="Arial" panose="020B0604020202020204" pitchFamily="34" charset="0"/>
            </a:endParaRPr>
          </a:p>
          <a:p>
            <a:pPr marL="285750" indent="-285750">
              <a:buFontTx/>
              <a:buChar char="-"/>
            </a:pPr>
            <a:r>
              <a:rPr lang="fr-FR" altLang="fr-FR" sz="1600" dirty="0" smtClean="0">
                <a:latin typeface="Arial" panose="020B0604020202020204" pitchFamily="34" charset="0"/>
              </a:rPr>
              <a:t>Bonne connaissance de la caisse de prévoyance CPVAL vu qu’il siège et ceci jusqu’à la fin de l’année au comité CPVAL comme représentant des employés. Il a également occupé le poste de vice-président.</a:t>
            </a:r>
          </a:p>
          <a:p>
            <a:endParaRPr lang="fr-FR" altLang="fr-FR" sz="1600" dirty="0">
              <a:latin typeface="Arial" panose="020B0604020202020204" pitchFamily="34" charset="0"/>
            </a:endParaRPr>
          </a:p>
          <a:p>
            <a:r>
              <a:rPr lang="fr-FR" altLang="fr-FR" sz="1600" dirty="0" smtClean="0">
                <a:latin typeface="Arial" panose="020B0604020202020204" pitchFamily="34" charset="0"/>
              </a:rPr>
              <a:t>Place au vote :</a:t>
            </a:r>
            <a:endParaRPr lang="fr-FR" altLang="fr-FR" sz="1600" dirty="0">
              <a:latin typeface="Arial" panose="020B0604020202020204" pitchFamily="34" charset="0"/>
            </a:endParaRPr>
          </a:p>
          <a:p>
            <a:r>
              <a:rPr lang="fr-FR" altLang="fr-FR" sz="1600" dirty="0" smtClean="0">
                <a:latin typeface="Arial" panose="020B0604020202020204" pitchFamily="34" charset="0"/>
              </a:rPr>
              <a:t>Félicitations</a:t>
            </a:r>
            <a:endParaRPr lang="fr-FR" altLang="fr-FR" sz="16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15</a:t>
            </a:fld>
            <a:endParaRPr lang="fr-FR" altLang="fr-FR" sz="1300" smtClean="0"/>
          </a:p>
        </p:txBody>
      </p:sp>
    </p:spTree>
    <p:extLst>
      <p:ext uri="{BB962C8B-B14F-4D97-AF65-F5344CB8AC3E}">
        <p14:creationId xmlns:p14="http://schemas.microsoft.com/office/powerpoint/2010/main" val="108940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800" dirty="0" smtClean="0">
              <a:latin typeface="Arial" panose="020B0604020202020204" pitchFamily="34" charset="0"/>
            </a:endParaRPr>
          </a:p>
          <a:p>
            <a:r>
              <a:rPr lang="fr-FR" altLang="fr-FR" sz="1800" dirty="0" smtClean="0">
                <a:latin typeface="Arial" panose="020B0604020202020204" pitchFamily="34" charset="0"/>
              </a:rPr>
              <a:t>Selon les statuts, art. 18 il faut également élire des vérificateurs de comptes</a:t>
            </a:r>
          </a:p>
          <a:p>
            <a:r>
              <a:rPr lang="fr-FR" altLang="fr-FR" sz="1800" dirty="0" smtClean="0">
                <a:latin typeface="Arial" panose="020B0604020202020204" pitchFamily="34" charset="0"/>
              </a:rPr>
              <a:t>Le comité propose :</a:t>
            </a:r>
          </a:p>
          <a:p>
            <a:endParaRPr lang="fr-FR" altLang="fr-FR" sz="1800" dirty="0">
              <a:latin typeface="Arial" panose="020B0604020202020204" pitchFamily="34" charset="0"/>
            </a:endParaRPr>
          </a:p>
          <a:p>
            <a:r>
              <a:rPr lang="fr-FR" altLang="fr-FR" sz="1800" dirty="0" smtClean="0">
                <a:latin typeface="Arial" panose="020B0604020202020204" pitchFamily="34" charset="0"/>
              </a:rPr>
              <a:t>M…………………………….</a:t>
            </a:r>
          </a:p>
          <a:p>
            <a:endParaRPr lang="fr-FR" altLang="fr-FR" sz="1800" dirty="0">
              <a:latin typeface="Arial" panose="020B0604020202020204" pitchFamily="34" charset="0"/>
            </a:endParaRPr>
          </a:p>
          <a:p>
            <a:r>
              <a:rPr lang="fr-FR" altLang="fr-FR" sz="1800" dirty="0" smtClean="0">
                <a:latin typeface="Arial" panose="020B0604020202020204" pitchFamily="34" charset="0"/>
              </a:rPr>
              <a:t>M……………………………….</a:t>
            </a:r>
          </a:p>
          <a:p>
            <a:endParaRPr lang="fr-FR" altLang="fr-FR" sz="1400" dirty="0">
              <a:latin typeface="Arial" panose="020B0604020202020204" pitchFamily="34" charset="0"/>
            </a:endParaRPr>
          </a:p>
          <a:p>
            <a:r>
              <a:rPr lang="fr-FR" altLang="fr-FR" sz="1400" dirty="0" smtClean="0">
                <a:latin typeface="Arial" panose="020B0604020202020204" pitchFamily="34" charset="0"/>
              </a:rPr>
              <a:t>Place au vote</a:t>
            </a:r>
            <a:endParaRPr lang="fr-FR" altLang="fr-FR" sz="1400" dirty="0">
              <a:latin typeface="Arial" panose="020B0604020202020204" pitchFamily="34" charset="0"/>
            </a:endParaRPr>
          </a:p>
          <a:p>
            <a:endParaRPr lang="fr-FR" altLang="fr-FR" sz="1400" dirty="0" smtClean="0">
              <a:latin typeface="Arial" panose="020B0604020202020204" pitchFamily="34" charset="0"/>
            </a:endParaRPr>
          </a:p>
          <a:p>
            <a:endParaRPr lang="fr-FR" altLang="fr-FR" sz="1400" dirty="0">
              <a:latin typeface="Arial" panose="020B0604020202020204" pitchFamily="34" charset="0"/>
            </a:endParaRPr>
          </a:p>
          <a:p>
            <a:r>
              <a:rPr lang="fr-FR" altLang="fr-FR" sz="1400" dirty="0" smtClean="0">
                <a:latin typeface="Arial" panose="020B0604020202020204" pitchFamily="34" charset="0"/>
              </a:rPr>
              <a:t>Vu que M. Denis Varrin a été nommé Président, MVF céder </a:t>
            </a:r>
            <a:r>
              <a:rPr lang="fr-FR" altLang="fr-FR" sz="1400" dirty="0">
                <a:latin typeface="Arial" panose="020B0604020202020204" pitchFamily="34" charset="0"/>
              </a:rPr>
              <a:t>la parole. </a:t>
            </a:r>
            <a:endParaRPr lang="fr-FR" altLang="fr-FR" sz="1400" dirty="0" smtClean="0">
              <a:latin typeface="Arial" panose="020B0604020202020204" pitchFamily="34" charset="0"/>
            </a:endParaRPr>
          </a:p>
          <a:p>
            <a:r>
              <a:rPr lang="fr-FR" altLang="fr-FR" sz="1400" dirty="0" smtClean="0">
                <a:latin typeface="Arial" panose="020B0604020202020204" pitchFamily="34" charset="0"/>
              </a:rPr>
              <a:t>A </a:t>
            </a:r>
            <a:r>
              <a:rPr lang="fr-FR" altLang="fr-FR" sz="1400" dirty="0">
                <a:latin typeface="Arial" panose="020B0604020202020204" pitchFamily="34" charset="0"/>
              </a:rPr>
              <a:t>lui de reprendre les rênes de l’assemblée.</a:t>
            </a:r>
          </a:p>
          <a:p>
            <a:endParaRPr lang="fr-FR" altLang="fr-FR" sz="1400" dirty="0" smtClean="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16</a:t>
            </a:fld>
            <a:endParaRPr lang="fr-FR" altLang="fr-FR" sz="1300" smtClean="0"/>
          </a:p>
        </p:txBody>
      </p:sp>
    </p:spTree>
    <p:extLst>
      <p:ext uri="{BB962C8B-B14F-4D97-AF65-F5344CB8AC3E}">
        <p14:creationId xmlns:p14="http://schemas.microsoft.com/office/powerpoint/2010/main" val="1263339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ltLang="fr-FR" b="1" u="sng" dirty="0">
                <a:solidFill>
                  <a:srgbClr val="0070C0"/>
                </a:solidFill>
                <a:latin typeface="Arial" panose="020B0604020202020204" pitchFamily="34" charset="0"/>
              </a:rPr>
              <a:t>Denis Varrin prend la parole</a:t>
            </a:r>
          </a:p>
          <a:p>
            <a:endParaRPr lang="fr-FR" altLang="fr-FR" dirty="0">
              <a:latin typeface="Arial" panose="020B0604020202020204" pitchFamily="34" charset="0"/>
            </a:endParaRPr>
          </a:p>
          <a:p>
            <a:r>
              <a:rPr lang="fr-FR" altLang="fr-FR" sz="2000" dirty="0">
                <a:latin typeface="Arial" panose="020B0604020202020204" pitchFamily="34" charset="0"/>
              </a:rPr>
              <a:t>Remercier pour la confiance</a:t>
            </a:r>
          </a:p>
          <a:p>
            <a:r>
              <a:rPr lang="fr-FR" altLang="fr-FR" sz="2000" dirty="0">
                <a:latin typeface="Arial" panose="020B0604020202020204" pitchFamily="34" charset="0"/>
              </a:rPr>
              <a:t>Les statuts ARF sont accessibles via le </a:t>
            </a:r>
            <a:r>
              <a:rPr lang="fr-FR" altLang="fr-FR" sz="2000" dirty="0" smtClean="0">
                <a:latin typeface="Arial" panose="020B0604020202020204" pitchFamily="34" charset="0"/>
              </a:rPr>
              <a:t>QR-CODE. Il est donc renoncé </a:t>
            </a:r>
            <a:r>
              <a:rPr lang="fr-FR" altLang="fr-FR" sz="2000" dirty="0">
                <a:latin typeface="Arial" panose="020B0604020202020204" pitchFamily="34" charset="0"/>
              </a:rPr>
              <a:t>à sa </a:t>
            </a:r>
            <a:r>
              <a:rPr lang="fr-FR" altLang="fr-FR" sz="2000" dirty="0" smtClean="0">
                <a:latin typeface="Arial" panose="020B0604020202020204" pitchFamily="34" charset="0"/>
              </a:rPr>
              <a:t>lecture</a:t>
            </a:r>
            <a:r>
              <a:rPr lang="fr-FR" altLang="fr-FR" sz="2000" dirty="0">
                <a:latin typeface="Arial" panose="020B0604020202020204" pitchFamily="34" charset="0"/>
              </a:rPr>
              <a:t> </a:t>
            </a:r>
            <a:r>
              <a:rPr lang="fr-FR" altLang="fr-FR" sz="2000" dirty="0" smtClean="0">
                <a:latin typeface="Arial" panose="020B0604020202020204" pitchFamily="34" charset="0"/>
              </a:rPr>
              <a:t>complète</a:t>
            </a:r>
          </a:p>
          <a:p>
            <a:endParaRPr lang="fr-FR" altLang="fr-FR" sz="2000" dirty="0">
              <a:latin typeface="Arial" panose="020B0604020202020204" pitchFamily="34" charset="0"/>
            </a:endParaRPr>
          </a:p>
          <a:p>
            <a:r>
              <a:rPr lang="fr-FR" altLang="fr-FR" sz="2000" dirty="0">
                <a:latin typeface="Arial" panose="020B0604020202020204" pitchFamily="34" charset="0"/>
              </a:rPr>
              <a:t>Relever uniquement les buts de l’association, soit l’art. 4 des </a:t>
            </a:r>
            <a:r>
              <a:rPr lang="fr-FR" altLang="fr-FR" sz="2000" dirty="0" smtClean="0">
                <a:latin typeface="Arial" panose="020B0604020202020204" pitchFamily="34" charset="0"/>
              </a:rPr>
              <a:t>statuts</a:t>
            </a:r>
          </a:p>
          <a:p>
            <a:endParaRPr lang="fr-FR" altLang="fr-FR" dirty="0">
              <a:latin typeface="Arial" panose="020B0604020202020204" pitchFamily="34" charset="0"/>
            </a:endParaRPr>
          </a:p>
          <a:p>
            <a:endParaRPr lang="fr-CH" dirty="0"/>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17</a:t>
            </a:fld>
            <a:endParaRPr lang="fr-FR" altLang="fr-FR" dirty="0"/>
          </a:p>
        </p:txBody>
      </p:sp>
    </p:spTree>
    <p:extLst>
      <p:ext uri="{BB962C8B-B14F-4D97-AF65-F5344CB8AC3E}">
        <p14:creationId xmlns:p14="http://schemas.microsoft.com/office/powerpoint/2010/main" val="1397288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smtClean="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18</a:t>
            </a:fld>
            <a:endParaRPr lang="fr-FR" altLang="fr-FR" sz="1300" smtClean="0"/>
          </a:p>
        </p:txBody>
      </p:sp>
    </p:spTree>
    <p:extLst>
      <p:ext uri="{BB962C8B-B14F-4D97-AF65-F5344CB8AC3E}">
        <p14:creationId xmlns:p14="http://schemas.microsoft.com/office/powerpoint/2010/main" val="2734280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000" dirty="0" smtClean="0">
                <a:latin typeface="Arial" panose="020B0604020202020204" pitchFamily="34" charset="0"/>
              </a:rPr>
              <a:t>Voter le montant de la cotisation :</a:t>
            </a:r>
          </a:p>
          <a:p>
            <a:endParaRPr lang="fr-FR" altLang="fr-FR" sz="2000" dirty="0">
              <a:latin typeface="Arial" panose="020B0604020202020204" pitchFamily="34" charset="0"/>
            </a:endParaRPr>
          </a:p>
          <a:p>
            <a:r>
              <a:rPr lang="fr-FR" altLang="fr-FR" sz="2000" dirty="0" smtClean="0">
                <a:latin typeface="Arial" panose="020B0604020202020204" pitchFamily="34" charset="0"/>
              </a:rPr>
              <a:t>Le comité propose Fr. 5.- par mois, soit Fr. 60.- par année</a:t>
            </a:r>
            <a:endParaRPr lang="fr-FR" altLang="fr-FR" sz="2000" dirty="0">
              <a:latin typeface="Arial" panose="020B0604020202020204" pitchFamily="34" charset="0"/>
            </a:endParaRPr>
          </a:p>
          <a:p>
            <a:r>
              <a:rPr lang="fr-FR" altLang="fr-FR" sz="2000" dirty="0" smtClean="0">
                <a:latin typeface="Arial" panose="020B0604020202020204" pitchFamily="34" charset="0"/>
              </a:rPr>
              <a:t>Ça correspond à un cappuccino par jour</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19</a:t>
            </a:fld>
            <a:endParaRPr lang="fr-FR" altLang="fr-FR" sz="1300" smtClean="0"/>
          </a:p>
        </p:txBody>
      </p:sp>
    </p:spTree>
    <p:extLst>
      <p:ext uri="{BB962C8B-B14F-4D97-AF65-F5344CB8AC3E}">
        <p14:creationId xmlns:p14="http://schemas.microsoft.com/office/powerpoint/2010/main" val="364298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713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i="1" u="sng" dirty="0" smtClean="0">
                <a:solidFill>
                  <a:srgbClr val="0070C0"/>
                </a:solidFill>
                <a:latin typeface="Arial" panose="020B0604020202020204" pitchFamily="34" charset="0"/>
              </a:rPr>
              <a:t>PAJ prend la parole en allemand.</a:t>
            </a:r>
          </a:p>
          <a:p>
            <a:r>
              <a:rPr lang="de-DE" altLang="fr-FR" sz="2000" dirty="0">
                <a:latin typeface="Arial" panose="020B0604020202020204" pitchFamily="34" charset="0"/>
              </a:rPr>
              <a:t>Ich </a:t>
            </a:r>
            <a:r>
              <a:rPr lang="de-DE" altLang="fr-FR" sz="2000" dirty="0" err="1">
                <a:latin typeface="Arial" panose="020B0604020202020204" pitchFamily="34" charset="0"/>
              </a:rPr>
              <a:t>heisse</a:t>
            </a:r>
            <a:r>
              <a:rPr lang="de-DE" altLang="fr-FR" sz="2000" dirty="0">
                <a:latin typeface="Arial" panose="020B0604020202020204" pitchFamily="34" charset="0"/>
              </a:rPr>
              <a:t> Sie alle herzlich willkommen und ganz besonders die acht angemeldeten Personen aus dem Oberwallis</a:t>
            </a:r>
            <a:r>
              <a:rPr lang="de-DE" altLang="fr-FR" sz="2000" dirty="0" smtClean="0">
                <a:latin typeface="Arial" panose="020B0604020202020204" pitchFamily="34" charset="0"/>
              </a:rPr>
              <a:t>.</a:t>
            </a:r>
          </a:p>
          <a:p>
            <a:r>
              <a:rPr lang="de-DE" altLang="fr-FR" sz="2000" dirty="0" smtClean="0">
                <a:latin typeface="Arial" panose="020B0604020202020204" pitchFamily="34" charset="0"/>
              </a:rPr>
              <a:t>Es </a:t>
            </a:r>
            <a:r>
              <a:rPr lang="de-DE" altLang="fr-FR" sz="2000" dirty="0">
                <a:latin typeface="Arial" panose="020B0604020202020204" pitchFamily="34" charset="0"/>
              </a:rPr>
              <a:t>ist immer eine Herausforderung, eine zweisprachige Versammlung zu leiten, ohne einen Dolmetscher zu engagieren. Für diese 1. Versammlung schlägt das Gründungskomitee vor, die Präsentation auf Deutsch zu zeigen und auf Französisch zu sprechen. </a:t>
            </a:r>
            <a:endParaRPr lang="de-DE" altLang="fr-FR" sz="2000" dirty="0" smtClean="0">
              <a:latin typeface="Arial" panose="020B0604020202020204" pitchFamily="34" charset="0"/>
            </a:endParaRPr>
          </a:p>
          <a:p>
            <a:r>
              <a:rPr lang="de-DE" altLang="fr-FR" sz="2000" dirty="0" smtClean="0">
                <a:latin typeface="Arial" panose="020B0604020202020204" pitchFamily="34" charset="0"/>
              </a:rPr>
              <a:t>Der </a:t>
            </a:r>
            <a:r>
              <a:rPr lang="de-DE" altLang="fr-FR" sz="2000" dirty="0">
                <a:latin typeface="Arial" panose="020B0604020202020204" pitchFamily="34" charset="0"/>
              </a:rPr>
              <a:t>Vorstand hofft, dass Ihnen diese Form des Ablaufs zusagt. </a:t>
            </a:r>
            <a:endParaRPr lang="de-DE" altLang="fr-FR" sz="2000" dirty="0" smtClean="0">
              <a:latin typeface="Arial" panose="020B0604020202020204" pitchFamily="34" charset="0"/>
            </a:endParaRPr>
          </a:p>
          <a:p>
            <a:r>
              <a:rPr lang="de-DE" altLang="fr-FR" sz="2000" dirty="0" smtClean="0">
                <a:latin typeface="Arial" panose="020B0604020202020204" pitchFamily="34" charset="0"/>
              </a:rPr>
              <a:t>Hier </a:t>
            </a:r>
            <a:r>
              <a:rPr lang="de-DE" altLang="fr-FR" sz="2000" dirty="0">
                <a:latin typeface="Arial" panose="020B0604020202020204" pitchFamily="34" charset="0"/>
              </a:rPr>
              <a:t>ist die Tagesordnung, die auf dem Bildschirm angezeigt wird. </a:t>
            </a:r>
            <a:endParaRPr lang="fr-FR" altLang="fr-FR" sz="2000" dirty="0" smtClean="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2</a:t>
            </a:fld>
            <a:endParaRPr lang="fr-FR" altLang="fr-FR" sz="1300" smtClean="0"/>
          </a:p>
        </p:txBody>
      </p:sp>
    </p:spTree>
    <p:extLst>
      <p:ext uri="{BB962C8B-B14F-4D97-AF65-F5344CB8AC3E}">
        <p14:creationId xmlns:p14="http://schemas.microsoft.com/office/powerpoint/2010/main" val="3095938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800" dirty="0" smtClean="0">
                <a:latin typeface="Arial" panose="020B0604020202020204" pitchFamily="34" charset="0"/>
              </a:rPr>
              <a:t>En tant que représentant des employés au comité CPVAL et ceci jusqu’à la fin de l’année, je me permets de vous apporter quelques informations suivantes concernant l’indexation des rentes:</a:t>
            </a:r>
          </a:p>
          <a:p>
            <a:endParaRPr lang="fr-FR" altLang="fr-FR" sz="1400" dirty="0">
              <a:latin typeface="Arial" panose="020B0604020202020204" pitchFamily="34" charset="0"/>
            </a:endParaRPr>
          </a:p>
          <a:p>
            <a:endParaRPr lang="fr-FR" altLang="fr-FR" sz="1400" dirty="0" smtClean="0">
              <a:latin typeface="Arial" panose="020B0604020202020204" pitchFamily="34" charset="0"/>
            </a:endParaRPr>
          </a:p>
          <a:p>
            <a:endParaRPr lang="fr-FR" altLang="fr-FR" sz="1400" dirty="0">
              <a:latin typeface="Arial" panose="020B0604020202020204" pitchFamily="34" charset="0"/>
            </a:endParaRPr>
          </a:p>
          <a:p>
            <a:endParaRPr lang="fr-FR" altLang="fr-FR" sz="1400" dirty="0" smtClean="0">
              <a:latin typeface="Arial" panose="020B0604020202020204" pitchFamily="34" charset="0"/>
            </a:endParaRPr>
          </a:p>
          <a:p>
            <a:endParaRPr lang="fr-FR" altLang="fr-FR" sz="1400" dirty="0">
              <a:latin typeface="Arial" panose="020B0604020202020204" pitchFamily="34" charset="0"/>
            </a:endParaRPr>
          </a:p>
          <a:p>
            <a:endParaRPr lang="fr-FR" altLang="fr-FR" sz="1400" dirty="0" smtClean="0">
              <a:latin typeface="Arial" panose="020B0604020202020204" pitchFamily="34" charset="0"/>
            </a:endParaRPr>
          </a:p>
          <a:p>
            <a:endParaRPr lang="fr-FR" altLang="fr-FR" sz="1400" dirty="0">
              <a:latin typeface="Arial" panose="020B0604020202020204" pitchFamily="34" charset="0"/>
            </a:endParaRPr>
          </a:p>
          <a:p>
            <a:endParaRPr lang="fr-FR" altLang="fr-FR" sz="1400" dirty="0" smtClean="0">
              <a:latin typeface="Arial" panose="020B0604020202020204" pitchFamily="34" charset="0"/>
            </a:endParaRPr>
          </a:p>
          <a:p>
            <a:endParaRPr lang="fr-FR" altLang="fr-FR" sz="1400" dirty="0">
              <a:latin typeface="Arial" panose="020B0604020202020204" pitchFamily="34" charset="0"/>
            </a:endParaRPr>
          </a:p>
          <a:p>
            <a:endParaRPr lang="fr-FR" altLang="fr-FR" sz="1400" dirty="0" smtClean="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20</a:t>
            </a:fld>
            <a:endParaRPr lang="fr-FR" altLang="fr-FR" sz="1300" smtClean="0"/>
          </a:p>
        </p:txBody>
      </p:sp>
    </p:spTree>
    <p:extLst>
      <p:ext uri="{BB962C8B-B14F-4D97-AF65-F5344CB8AC3E}">
        <p14:creationId xmlns:p14="http://schemas.microsoft.com/office/powerpoint/2010/main" val="695170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21</a:t>
            </a:fld>
            <a:endParaRPr lang="fr-FR" altLang="fr-FR" sz="1300"/>
          </a:p>
        </p:txBody>
      </p:sp>
    </p:spTree>
    <p:extLst>
      <p:ext uri="{BB962C8B-B14F-4D97-AF65-F5344CB8AC3E}">
        <p14:creationId xmlns:p14="http://schemas.microsoft.com/office/powerpoint/2010/main" val="2414032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a:p>
            <a:endParaRPr lang="fr-FR" altLang="fr-FR" sz="1400" dirty="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53">
              <a:spcBef>
                <a:spcPct val="30000"/>
              </a:spcBef>
              <a:defRPr sz="1200">
                <a:solidFill>
                  <a:schemeClr val="tx1"/>
                </a:solidFill>
                <a:latin typeface="Arial" panose="020B0604020202020204" pitchFamily="34" charset="0"/>
              </a:defRPr>
            </a:lvl1pPr>
            <a:lvl2pPr marL="746107" indent="-287331" defTabSz="917553">
              <a:spcBef>
                <a:spcPct val="30000"/>
              </a:spcBef>
              <a:defRPr sz="1200">
                <a:solidFill>
                  <a:schemeClr val="tx1"/>
                </a:solidFill>
                <a:latin typeface="Arial" panose="020B0604020202020204" pitchFamily="34" charset="0"/>
              </a:defRPr>
            </a:lvl2pPr>
            <a:lvl3pPr marL="1150910" indent="-228594" defTabSz="917553">
              <a:spcBef>
                <a:spcPct val="30000"/>
              </a:spcBef>
              <a:defRPr sz="1200">
                <a:solidFill>
                  <a:schemeClr val="tx1"/>
                </a:solidFill>
                <a:latin typeface="Arial" panose="020B0604020202020204" pitchFamily="34" charset="0"/>
              </a:defRPr>
            </a:lvl3pPr>
            <a:lvl4pPr marL="1611274" indent="-228594" defTabSz="917553">
              <a:spcBef>
                <a:spcPct val="30000"/>
              </a:spcBef>
              <a:defRPr sz="1200">
                <a:solidFill>
                  <a:schemeClr val="tx1"/>
                </a:solidFill>
                <a:latin typeface="Arial" panose="020B0604020202020204" pitchFamily="34" charset="0"/>
              </a:defRPr>
            </a:lvl4pPr>
            <a:lvl5pPr marL="2073225" indent="-228594" defTabSz="917553">
              <a:spcBef>
                <a:spcPct val="30000"/>
              </a:spcBef>
              <a:defRPr sz="1200">
                <a:solidFill>
                  <a:schemeClr val="tx1"/>
                </a:solidFill>
                <a:latin typeface="Arial" panose="020B0604020202020204" pitchFamily="34" charset="0"/>
              </a:defRPr>
            </a:lvl5pPr>
            <a:lvl6pPr marL="2530413" indent="-228594" defTabSz="917553" eaLnBrk="0" fontAlgn="base" hangingPunct="0">
              <a:spcBef>
                <a:spcPct val="30000"/>
              </a:spcBef>
              <a:spcAft>
                <a:spcPct val="0"/>
              </a:spcAft>
              <a:defRPr sz="1200">
                <a:solidFill>
                  <a:schemeClr val="tx1"/>
                </a:solidFill>
                <a:latin typeface="Arial" panose="020B0604020202020204" pitchFamily="34" charset="0"/>
              </a:defRPr>
            </a:lvl6pPr>
            <a:lvl7pPr marL="2987602" indent="-228594" defTabSz="917553" eaLnBrk="0" fontAlgn="base" hangingPunct="0">
              <a:spcBef>
                <a:spcPct val="30000"/>
              </a:spcBef>
              <a:spcAft>
                <a:spcPct val="0"/>
              </a:spcAft>
              <a:defRPr sz="1200">
                <a:solidFill>
                  <a:schemeClr val="tx1"/>
                </a:solidFill>
                <a:latin typeface="Arial" panose="020B0604020202020204" pitchFamily="34" charset="0"/>
              </a:defRPr>
            </a:lvl7pPr>
            <a:lvl8pPr marL="3444792" indent="-228594" defTabSz="917553" eaLnBrk="0" fontAlgn="base" hangingPunct="0">
              <a:spcBef>
                <a:spcPct val="30000"/>
              </a:spcBef>
              <a:spcAft>
                <a:spcPct val="0"/>
              </a:spcAft>
              <a:defRPr sz="1200">
                <a:solidFill>
                  <a:schemeClr val="tx1"/>
                </a:solidFill>
                <a:latin typeface="Arial" panose="020B0604020202020204" pitchFamily="34" charset="0"/>
              </a:defRPr>
            </a:lvl8pPr>
            <a:lvl9pPr marL="3901980" indent="-228594" defTabSz="91755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a:pPr>
                <a:spcBef>
                  <a:spcPct val="0"/>
                </a:spcBef>
              </a:pPr>
              <a:t>22</a:t>
            </a:fld>
            <a:endParaRPr lang="fr-FR" altLang="fr-FR" sz="1300"/>
          </a:p>
        </p:txBody>
      </p:sp>
    </p:spTree>
    <p:extLst>
      <p:ext uri="{BB962C8B-B14F-4D97-AF65-F5344CB8AC3E}">
        <p14:creationId xmlns:p14="http://schemas.microsoft.com/office/powerpoint/2010/main" val="1817903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23</a:t>
            </a:fld>
            <a:endParaRPr lang="fr-FR" altLang="fr-FR" dirty="0"/>
          </a:p>
        </p:txBody>
      </p:sp>
    </p:spTree>
    <p:extLst>
      <p:ext uri="{BB962C8B-B14F-4D97-AF65-F5344CB8AC3E}">
        <p14:creationId xmlns:p14="http://schemas.microsoft.com/office/powerpoint/2010/main" val="3646147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24</a:t>
            </a:fld>
            <a:endParaRPr lang="fr-FR" altLang="fr-FR" dirty="0"/>
          </a:p>
        </p:txBody>
      </p:sp>
    </p:spTree>
    <p:extLst>
      <p:ext uri="{BB962C8B-B14F-4D97-AF65-F5344CB8AC3E}">
        <p14:creationId xmlns:p14="http://schemas.microsoft.com/office/powerpoint/2010/main" val="3600371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25</a:t>
            </a:fld>
            <a:endParaRPr lang="fr-FR" altLang="fr-FR" dirty="0"/>
          </a:p>
        </p:txBody>
      </p:sp>
    </p:spTree>
    <p:extLst>
      <p:ext uri="{BB962C8B-B14F-4D97-AF65-F5344CB8AC3E}">
        <p14:creationId xmlns:p14="http://schemas.microsoft.com/office/powerpoint/2010/main" val="1755290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26</a:t>
            </a:fld>
            <a:endParaRPr lang="fr-FR" altLang="fr-FR" dirty="0"/>
          </a:p>
        </p:txBody>
      </p:sp>
    </p:spTree>
    <p:extLst>
      <p:ext uri="{BB962C8B-B14F-4D97-AF65-F5344CB8AC3E}">
        <p14:creationId xmlns:p14="http://schemas.microsoft.com/office/powerpoint/2010/main" val="1783833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27</a:t>
            </a:fld>
            <a:endParaRPr lang="fr-FR" altLang="fr-FR" dirty="0"/>
          </a:p>
        </p:txBody>
      </p:sp>
    </p:spTree>
    <p:extLst>
      <p:ext uri="{BB962C8B-B14F-4D97-AF65-F5344CB8AC3E}">
        <p14:creationId xmlns:p14="http://schemas.microsoft.com/office/powerpoint/2010/main" val="343326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28</a:t>
            </a:fld>
            <a:endParaRPr lang="fr-FR" altLang="fr-FR" dirty="0"/>
          </a:p>
        </p:txBody>
      </p:sp>
    </p:spTree>
    <p:extLst>
      <p:ext uri="{BB962C8B-B14F-4D97-AF65-F5344CB8AC3E}">
        <p14:creationId xmlns:p14="http://schemas.microsoft.com/office/powerpoint/2010/main" val="1057720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2000" dirty="0">
                <a:latin typeface="Arial" panose="020B0604020202020204" pitchFamily="34" charset="0"/>
              </a:rPr>
              <a:t>Merci à tous pour votre précieuse participation à cette assemblée </a:t>
            </a:r>
            <a:r>
              <a:rPr lang="fr-FR" altLang="fr-FR" sz="2000" dirty="0" smtClean="0">
                <a:latin typeface="Arial" panose="020B0604020202020204" pitchFamily="34" charset="0"/>
              </a:rPr>
              <a:t>constitutive.</a:t>
            </a:r>
          </a:p>
          <a:p>
            <a:r>
              <a:rPr lang="fr-FR" altLang="fr-FR" sz="2000">
                <a:latin typeface="Arial" panose="020B0604020202020204" pitchFamily="34" charset="0"/>
              </a:rPr>
              <a:t>J</a:t>
            </a:r>
            <a:r>
              <a:rPr lang="fr-FR" altLang="fr-FR" sz="2000" smtClean="0">
                <a:latin typeface="Arial" panose="020B0604020202020204" pitchFamily="34" charset="0"/>
              </a:rPr>
              <a:t>e </a:t>
            </a:r>
            <a:r>
              <a:rPr lang="fr-FR" altLang="fr-FR" sz="2000" dirty="0">
                <a:latin typeface="Arial" panose="020B0604020202020204" pitchFamily="34" charset="0"/>
              </a:rPr>
              <a:t>remercie la FMEP pour l’organisation de cette rencontre ainsi </a:t>
            </a:r>
            <a:r>
              <a:rPr lang="fr-FR" altLang="fr-FR" sz="2000">
                <a:latin typeface="Arial" panose="020B0604020202020204" pitchFamily="34" charset="0"/>
              </a:rPr>
              <a:t>que </a:t>
            </a:r>
            <a:r>
              <a:rPr lang="fr-FR" altLang="fr-FR" sz="2000" smtClean="0">
                <a:latin typeface="Arial" panose="020B0604020202020204" pitchFamily="34" charset="0"/>
              </a:rPr>
              <a:t>pour </a:t>
            </a:r>
            <a:r>
              <a:rPr lang="fr-FR" altLang="fr-FR" sz="2000" dirty="0">
                <a:latin typeface="Arial" panose="020B0604020202020204" pitchFamily="34" charset="0"/>
              </a:rPr>
              <a:t>l’apéritif qui suit.</a:t>
            </a:r>
          </a:p>
          <a:p>
            <a:r>
              <a:rPr lang="fr-FR" altLang="fr-FR" sz="2000" dirty="0">
                <a:latin typeface="Arial" panose="020B0604020202020204" pitchFamily="34" charset="0"/>
              </a:rPr>
              <a:t>Bonne soirée à tous</a:t>
            </a:r>
          </a:p>
          <a:p>
            <a:endParaRPr lang="fr-FR" altLang="fr-FR" sz="1400" dirty="0" smtClean="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29</a:t>
            </a:fld>
            <a:endParaRPr lang="fr-FR" altLang="fr-FR" sz="1300" smtClean="0"/>
          </a:p>
        </p:txBody>
      </p:sp>
    </p:spTree>
    <p:extLst>
      <p:ext uri="{BB962C8B-B14F-4D97-AF65-F5344CB8AC3E}">
        <p14:creationId xmlns:p14="http://schemas.microsoft.com/office/powerpoint/2010/main" val="808531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i="1" u="sng" dirty="0" smtClean="0">
                <a:solidFill>
                  <a:srgbClr val="0070C0"/>
                </a:solidFill>
                <a:latin typeface="Arial" panose="020B0604020202020204" pitchFamily="34" charset="0"/>
              </a:rPr>
              <a:t>PAJ prend la parole en allemand.</a:t>
            </a:r>
          </a:p>
          <a:p>
            <a:r>
              <a:rPr lang="de-DE" altLang="fr-FR" sz="2000" dirty="0">
                <a:latin typeface="Arial" panose="020B0604020202020204" pitchFamily="34" charset="0"/>
              </a:rPr>
              <a:t>Um die Versammlung korrekt zu beginnen, muss ich noch zwei Stimmenzähler ernennen </a:t>
            </a:r>
            <a:r>
              <a:rPr lang="de-DE" altLang="fr-FR" sz="2000" dirty="0" smtClean="0">
                <a:latin typeface="Arial" panose="020B0604020202020204" pitchFamily="34" charset="0"/>
              </a:rPr>
              <a:t>:</a:t>
            </a:r>
          </a:p>
          <a:p>
            <a:endParaRPr lang="de-DE" altLang="fr-FR" sz="2000" dirty="0">
              <a:latin typeface="Arial" panose="020B0604020202020204" pitchFamily="34" charset="0"/>
            </a:endParaRPr>
          </a:p>
          <a:p>
            <a:r>
              <a:rPr lang="de-DE" altLang="fr-FR" sz="2000" dirty="0" smtClean="0">
                <a:latin typeface="Arial" panose="020B0604020202020204" pitchFamily="34" charset="0"/>
              </a:rPr>
              <a:t>Ich </a:t>
            </a:r>
            <a:r>
              <a:rPr lang="de-DE" altLang="fr-FR" sz="2000" dirty="0">
                <a:latin typeface="Arial" panose="020B0604020202020204" pitchFamily="34" charset="0"/>
              </a:rPr>
              <a:t>übergebe das Wort an unsere </a:t>
            </a:r>
            <a:r>
              <a:rPr lang="de-DE" altLang="fr-FR" sz="2000" dirty="0" smtClean="0">
                <a:latin typeface="Arial" panose="020B0604020202020204" pitchFamily="34" charset="0"/>
              </a:rPr>
              <a:t>ZMLP-Präsidentin</a:t>
            </a:r>
            <a:r>
              <a:rPr lang="de-DE" altLang="fr-FR" sz="2000" dirty="0">
                <a:latin typeface="Arial" panose="020B0604020202020204" pitchFamily="34" charset="0"/>
              </a:rPr>
              <a:t>, Frau Marylène Volpi Fournier</a:t>
            </a:r>
            <a:r>
              <a:rPr lang="de-DE" altLang="fr-FR" sz="2000" dirty="0" smtClean="0">
                <a:latin typeface="Arial" panose="020B0604020202020204" pitchFamily="34" charset="0"/>
              </a:rPr>
              <a:t>.</a:t>
            </a:r>
          </a:p>
          <a:p>
            <a:r>
              <a:rPr lang="de-DE" altLang="fr-FR" sz="2000" dirty="0" smtClean="0">
                <a:latin typeface="Arial" panose="020B0604020202020204" pitchFamily="34" charset="0"/>
              </a:rPr>
              <a:t>Ich </a:t>
            </a:r>
            <a:r>
              <a:rPr lang="de-DE" altLang="fr-FR" sz="2000" dirty="0">
                <a:latin typeface="Arial" panose="020B0604020202020204" pitchFamily="34" charset="0"/>
              </a:rPr>
              <a:t>wünsche Ihnen allen eine gute Versammlung</a:t>
            </a:r>
            <a:r>
              <a:rPr lang="de-DE" altLang="fr-FR" sz="2000" dirty="0" smtClean="0">
                <a:latin typeface="Arial" panose="020B0604020202020204" pitchFamily="34" charset="0"/>
              </a:rPr>
              <a:t>.</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3</a:t>
            </a:fld>
            <a:endParaRPr lang="fr-FR" altLang="fr-FR" sz="1300" smtClean="0"/>
          </a:p>
        </p:txBody>
      </p:sp>
    </p:spTree>
    <p:extLst>
      <p:ext uri="{BB962C8B-B14F-4D97-AF65-F5344CB8AC3E}">
        <p14:creationId xmlns:p14="http://schemas.microsoft.com/office/powerpoint/2010/main" val="120396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400" i="1" u="sng" dirty="0" smtClean="0">
                <a:solidFill>
                  <a:srgbClr val="0070C0"/>
                </a:solidFill>
                <a:latin typeface="Arial" panose="020B0604020202020204" pitchFamily="34" charset="0"/>
              </a:rPr>
              <a:t>MFV prend la parole</a:t>
            </a:r>
          </a:p>
          <a:p>
            <a:endParaRPr lang="fr-FR" altLang="fr-FR" sz="1400" dirty="0">
              <a:latin typeface="Arial" panose="020B0604020202020204" pitchFamily="34" charset="0"/>
            </a:endParaRPr>
          </a:p>
          <a:p>
            <a:r>
              <a:rPr lang="fr-FR" altLang="fr-FR" sz="1400" b="1" dirty="0" smtClean="0">
                <a:latin typeface="Arial" panose="020B0604020202020204" pitchFamily="34" charset="0"/>
              </a:rPr>
              <a:t>Message à transmettre :</a:t>
            </a:r>
          </a:p>
          <a:p>
            <a:r>
              <a:rPr lang="fr-FR" altLang="fr-FR" sz="1800" dirty="0" smtClean="0">
                <a:latin typeface="Arial" panose="020B0604020202020204" pitchFamily="34" charset="0"/>
              </a:rPr>
              <a:t>La FMEP compte à ce jour plus de 800 retraités intéressés à poursuivre leur affiliation. Les remercier de leur soutien et fidélité tout au long de ses années.</a:t>
            </a:r>
          </a:p>
          <a:p>
            <a:r>
              <a:rPr lang="fr-FR" altLang="fr-FR" sz="1800" dirty="0" smtClean="0">
                <a:latin typeface="Arial" panose="020B0604020202020204" pitchFamily="34" charset="0"/>
              </a:rPr>
              <a:t>Il est important que ces personnes puissent être représentée et pour cela la FMEP a décidé de créer une association de retraités FMEP, baptisée ARF</a:t>
            </a:r>
          </a:p>
          <a:p>
            <a:r>
              <a:rPr lang="fr-FR" altLang="fr-FR" sz="1800" dirty="0" smtClean="0">
                <a:latin typeface="Arial" panose="020B0604020202020204" pitchFamily="34" charset="0"/>
              </a:rPr>
              <a:t>Le but de cette association est clairement défini dans les statuts à l’art. 4 que vous avez pu téléchargé via un QR-CODE</a:t>
            </a:r>
          </a:p>
          <a:p>
            <a:r>
              <a:rPr lang="fr-FR" altLang="fr-FR" sz="1800" dirty="0" smtClean="0">
                <a:latin typeface="Arial" panose="020B0604020202020204" pitchFamily="34" charset="0"/>
              </a:rPr>
              <a:t>Ce soir plus de 80 personnes se sont inscrites. Merci d’être là</a:t>
            </a: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4</a:t>
            </a:fld>
            <a:endParaRPr lang="fr-FR" altLang="fr-FR" sz="1300" smtClean="0"/>
          </a:p>
        </p:txBody>
      </p:sp>
    </p:spTree>
    <p:extLst>
      <p:ext uri="{BB962C8B-B14F-4D97-AF65-F5344CB8AC3E}">
        <p14:creationId xmlns:p14="http://schemas.microsoft.com/office/powerpoint/2010/main" val="237083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z="1400" smtClean="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5</a:t>
            </a:fld>
            <a:endParaRPr lang="fr-FR" altLang="fr-FR" sz="1300" smtClean="0"/>
          </a:p>
        </p:txBody>
      </p:sp>
    </p:spTree>
    <p:extLst>
      <p:ext uri="{BB962C8B-B14F-4D97-AF65-F5344CB8AC3E}">
        <p14:creationId xmlns:p14="http://schemas.microsoft.com/office/powerpoint/2010/main" val="2117991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xfrm>
            <a:off x="268288" y="4714875"/>
            <a:ext cx="6261100" cy="50729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z="1600" u="sng" dirty="0" smtClean="0">
                <a:latin typeface="Arial" panose="020B0604020202020204" pitchFamily="34" charset="0"/>
              </a:rPr>
              <a:t>L’année dernière la FMEP fêtait ses 80 ans</a:t>
            </a:r>
            <a:r>
              <a:rPr lang="fr-FR" altLang="fr-FR" sz="1600" dirty="0" smtClean="0">
                <a:latin typeface="Arial" panose="020B0604020202020204" pitchFamily="34" charset="0"/>
              </a:rPr>
              <a:t>.</a:t>
            </a:r>
            <a:endParaRPr lang="fr-FR" altLang="fr-FR" sz="1600" dirty="0">
              <a:latin typeface="Arial" panose="020B0604020202020204" pitchFamily="34" charset="0"/>
            </a:endParaRPr>
          </a:p>
          <a:p>
            <a:r>
              <a:rPr lang="fr-FR" altLang="fr-FR" sz="1500" dirty="0" smtClean="0">
                <a:latin typeface="Arial" panose="020B0604020202020204" pitchFamily="34" charset="0"/>
              </a:rPr>
              <a:t>Le point de situation 2024 que chacun d’entre vous avez reçu trace l’histoire de ces 80 dernières années. On peut notamment relever :</a:t>
            </a:r>
          </a:p>
          <a:p>
            <a:endParaRPr lang="fr-FR" altLang="fr-FR" sz="1500" dirty="0">
              <a:latin typeface="Arial" panose="020B0604020202020204" pitchFamily="34" charset="0"/>
            </a:endParaRPr>
          </a:p>
          <a:p>
            <a:r>
              <a:rPr lang="fr-FR" altLang="fr-FR" sz="1500" dirty="0">
                <a:latin typeface="Arial" panose="020B0604020202020204" pitchFamily="34" charset="0"/>
              </a:rPr>
              <a:t>En 1965, la FPSP subit une réforme et devient la FMEF,</a:t>
            </a:r>
            <a:endParaRPr lang="fr-FR" altLang="fr-FR" sz="1500" dirty="0" smtClean="0">
              <a:latin typeface="Arial" panose="020B0604020202020204" pitchFamily="34" charset="0"/>
            </a:endParaRPr>
          </a:p>
          <a:p>
            <a:endParaRPr lang="fr-FR" altLang="fr-FR" sz="1500" dirty="0">
              <a:latin typeface="Arial" panose="020B0604020202020204" pitchFamily="34" charset="0"/>
            </a:endParaRPr>
          </a:p>
          <a:p>
            <a:r>
              <a:rPr lang="fr-FR" altLang="fr-FR" sz="1500" dirty="0">
                <a:latin typeface="Arial" panose="020B0604020202020204" pitchFamily="34" charset="0"/>
              </a:rPr>
              <a:t>1990, l’année du 1er versement du 13 e salaire. Il faudra attendre 2003 pour</a:t>
            </a:r>
          </a:p>
          <a:p>
            <a:r>
              <a:rPr lang="fr-FR" altLang="fr-FR" sz="1500" dirty="0">
                <a:latin typeface="Arial" panose="020B0604020202020204" pitchFamily="34" charset="0"/>
              </a:rPr>
              <a:t>que le 13 e salaire soit versé </a:t>
            </a:r>
            <a:r>
              <a:rPr lang="fr-FR" altLang="fr-FR" sz="1500" dirty="0" smtClean="0">
                <a:latin typeface="Arial" panose="020B0604020202020204" pitchFamily="34" charset="0"/>
              </a:rPr>
              <a:t>intégralement</a:t>
            </a:r>
          </a:p>
          <a:p>
            <a:endParaRPr lang="fr-FR" altLang="fr-FR" sz="1500" dirty="0">
              <a:latin typeface="Arial" panose="020B0604020202020204" pitchFamily="34" charset="0"/>
            </a:endParaRPr>
          </a:p>
          <a:p>
            <a:r>
              <a:rPr lang="fr-FR" altLang="fr-FR" sz="1500" dirty="0">
                <a:latin typeface="Arial" panose="020B0604020202020204" pitchFamily="34" charset="0"/>
              </a:rPr>
              <a:t>En 2010, le statut de « fonctionnaire » est abandonné. C’est ainsi que la </a:t>
            </a:r>
            <a:r>
              <a:rPr lang="fr-FR" altLang="fr-FR" sz="1500" dirty="0" smtClean="0">
                <a:latin typeface="Arial" panose="020B0604020202020204" pitchFamily="34" charset="0"/>
              </a:rPr>
              <a:t>FMEF devient </a:t>
            </a:r>
            <a:r>
              <a:rPr lang="fr-FR" altLang="fr-FR" sz="1500" dirty="0">
                <a:latin typeface="Arial" panose="020B0604020202020204" pitchFamily="34" charset="0"/>
              </a:rPr>
              <a:t>la </a:t>
            </a:r>
            <a:r>
              <a:rPr lang="fr-FR" altLang="fr-FR" sz="1500" dirty="0" smtClean="0">
                <a:latin typeface="Arial" panose="020B0604020202020204" pitchFamily="34" charset="0"/>
              </a:rPr>
              <a:t>FMEP</a:t>
            </a:r>
          </a:p>
          <a:p>
            <a:endParaRPr lang="fr-FR" altLang="fr-FR" sz="1500" dirty="0">
              <a:latin typeface="Arial" panose="020B0604020202020204" pitchFamily="34" charset="0"/>
            </a:endParaRPr>
          </a:p>
          <a:p>
            <a:r>
              <a:rPr lang="fr-FR" altLang="fr-FR" sz="1500" dirty="0">
                <a:latin typeface="Arial" panose="020B0604020202020204" pitchFamily="34" charset="0"/>
              </a:rPr>
              <a:t>2016 marque la signature d’une nouvelle convention entre le Conseil d’Etat</a:t>
            </a:r>
          </a:p>
          <a:p>
            <a:r>
              <a:rPr lang="fr-FR" altLang="fr-FR" sz="1500" dirty="0">
                <a:latin typeface="Arial" panose="020B0604020202020204" pitchFamily="34" charset="0"/>
              </a:rPr>
              <a:t>et quatre partenaires sociaux. La FMEP en devient le coordinateur social.</a:t>
            </a:r>
            <a:endParaRPr lang="fr-FR" altLang="fr-FR" sz="1500" dirty="0" smtClean="0">
              <a:latin typeface="Arial" panose="020B0604020202020204" pitchFamily="34" charset="0"/>
            </a:endParaRPr>
          </a:p>
        </p:txBody>
      </p:sp>
      <p:sp>
        <p:nvSpPr>
          <p:cNvPr id="460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spcBef>
                <a:spcPct val="30000"/>
              </a:spcBef>
              <a:defRPr sz="1200">
                <a:solidFill>
                  <a:schemeClr val="tx1"/>
                </a:solidFill>
                <a:latin typeface="Arial" panose="020B0604020202020204" pitchFamily="34" charset="0"/>
              </a:defRPr>
            </a:lvl1pPr>
            <a:lvl2pPr marL="746125" indent="-287338" defTabSz="917575">
              <a:spcBef>
                <a:spcPct val="30000"/>
              </a:spcBef>
              <a:defRPr sz="1200">
                <a:solidFill>
                  <a:schemeClr val="tx1"/>
                </a:solidFill>
                <a:latin typeface="Arial" panose="020B0604020202020204" pitchFamily="34" charset="0"/>
              </a:defRPr>
            </a:lvl2pPr>
            <a:lvl3pPr marL="1150938" indent="-228600" defTabSz="917575">
              <a:spcBef>
                <a:spcPct val="30000"/>
              </a:spcBef>
              <a:defRPr sz="1200">
                <a:solidFill>
                  <a:schemeClr val="tx1"/>
                </a:solidFill>
                <a:latin typeface="Arial" panose="020B0604020202020204" pitchFamily="34" charset="0"/>
              </a:defRPr>
            </a:lvl3pPr>
            <a:lvl4pPr marL="1611313" indent="-228600" defTabSz="917575">
              <a:spcBef>
                <a:spcPct val="30000"/>
              </a:spcBef>
              <a:defRPr sz="1200">
                <a:solidFill>
                  <a:schemeClr val="tx1"/>
                </a:solidFill>
                <a:latin typeface="Arial" panose="020B0604020202020204" pitchFamily="34" charset="0"/>
              </a:defRPr>
            </a:lvl4pPr>
            <a:lvl5pPr marL="2073275" indent="-228600" defTabSz="917575">
              <a:spcBef>
                <a:spcPct val="30000"/>
              </a:spcBef>
              <a:defRPr sz="1200">
                <a:solidFill>
                  <a:schemeClr val="tx1"/>
                </a:solidFill>
                <a:latin typeface="Arial" panose="020B0604020202020204" pitchFamily="34" charset="0"/>
              </a:defRPr>
            </a:lvl5pPr>
            <a:lvl6pPr marL="2530475" indent="-228600" defTabSz="917575" eaLnBrk="0" fontAlgn="base" hangingPunct="0">
              <a:spcBef>
                <a:spcPct val="30000"/>
              </a:spcBef>
              <a:spcAft>
                <a:spcPct val="0"/>
              </a:spcAft>
              <a:defRPr sz="1200">
                <a:solidFill>
                  <a:schemeClr val="tx1"/>
                </a:solidFill>
                <a:latin typeface="Arial" panose="020B0604020202020204" pitchFamily="34" charset="0"/>
              </a:defRPr>
            </a:lvl6pPr>
            <a:lvl7pPr marL="2987675" indent="-228600" defTabSz="917575" eaLnBrk="0" fontAlgn="base" hangingPunct="0">
              <a:spcBef>
                <a:spcPct val="30000"/>
              </a:spcBef>
              <a:spcAft>
                <a:spcPct val="0"/>
              </a:spcAft>
              <a:defRPr sz="1200">
                <a:solidFill>
                  <a:schemeClr val="tx1"/>
                </a:solidFill>
                <a:latin typeface="Arial" panose="020B0604020202020204" pitchFamily="34" charset="0"/>
              </a:defRPr>
            </a:lvl7pPr>
            <a:lvl8pPr marL="3444875" indent="-228600" defTabSz="917575" eaLnBrk="0" fontAlgn="base" hangingPunct="0">
              <a:spcBef>
                <a:spcPct val="30000"/>
              </a:spcBef>
              <a:spcAft>
                <a:spcPct val="0"/>
              </a:spcAft>
              <a:defRPr sz="1200">
                <a:solidFill>
                  <a:schemeClr val="tx1"/>
                </a:solidFill>
                <a:latin typeface="Arial" panose="020B0604020202020204" pitchFamily="34" charset="0"/>
              </a:defRPr>
            </a:lvl8pPr>
            <a:lvl9pPr marL="3902075" indent="-228600" defTabSz="9175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2655BB-23CC-46E8-A9D7-77456A0F5AEA}" type="slidenum">
              <a:rPr lang="fr-FR" altLang="fr-FR" sz="1300" smtClean="0"/>
              <a:pPr>
                <a:spcBef>
                  <a:spcPct val="0"/>
                </a:spcBef>
              </a:pPr>
              <a:t>6</a:t>
            </a:fld>
            <a:endParaRPr lang="fr-FR" altLang="fr-FR" sz="1300" smtClean="0"/>
          </a:p>
        </p:txBody>
      </p:sp>
    </p:spTree>
    <p:extLst>
      <p:ext uri="{BB962C8B-B14F-4D97-AF65-F5344CB8AC3E}">
        <p14:creationId xmlns:p14="http://schemas.microsoft.com/office/powerpoint/2010/main" val="153958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Arial" panose="020B0604020202020204" pitchFamily="34" charset="0"/>
              </a:defRPr>
            </a:lvl1pPr>
            <a:lvl2pPr marL="773113" indent="-296863" defTabSz="950913">
              <a:spcBef>
                <a:spcPct val="30000"/>
              </a:spcBef>
              <a:defRPr sz="1200">
                <a:solidFill>
                  <a:schemeClr val="tx1"/>
                </a:solidFill>
                <a:latin typeface="Arial" panose="020B0604020202020204" pitchFamily="34" charset="0"/>
              </a:defRPr>
            </a:lvl2pPr>
            <a:lvl3pPr marL="1192213" indent="-236538" defTabSz="950913">
              <a:spcBef>
                <a:spcPct val="30000"/>
              </a:spcBef>
              <a:defRPr sz="1200">
                <a:solidFill>
                  <a:schemeClr val="tx1"/>
                </a:solidFill>
                <a:latin typeface="Arial" panose="020B0604020202020204" pitchFamily="34" charset="0"/>
              </a:defRPr>
            </a:lvl3pPr>
            <a:lvl4pPr marL="1668463" indent="-236538" defTabSz="950913">
              <a:spcBef>
                <a:spcPct val="30000"/>
              </a:spcBef>
              <a:defRPr sz="1200">
                <a:solidFill>
                  <a:schemeClr val="tx1"/>
                </a:solidFill>
                <a:latin typeface="Arial" panose="020B0604020202020204" pitchFamily="34" charset="0"/>
              </a:defRPr>
            </a:lvl4pPr>
            <a:lvl5pPr marL="2147888" indent="-236538" defTabSz="950913">
              <a:spcBef>
                <a:spcPct val="30000"/>
              </a:spcBef>
              <a:defRPr sz="1200">
                <a:solidFill>
                  <a:schemeClr val="tx1"/>
                </a:solidFill>
                <a:latin typeface="Arial" panose="020B0604020202020204" pitchFamily="34" charset="0"/>
              </a:defRPr>
            </a:lvl5pPr>
            <a:lvl6pPr marL="2605088" indent="-236538" defTabSz="950913" eaLnBrk="0" fontAlgn="base" hangingPunct="0">
              <a:spcBef>
                <a:spcPct val="30000"/>
              </a:spcBef>
              <a:spcAft>
                <a:spcPct val="0"/>
              </a:spcAft>
              <a:defRPr sz="1200">
                <a:solidFill>
                  <a:schemeClr val="tx1"/>
                </a:solidFill>
                <a:latin typeface="Arial" panose="020B0604020202020204" pitchFamily="34" charset="0"/>
              </a:defRPr>
            </a:lvl6pPr>
            <a:lvl7pPr marL="3062288" indent="-236538" defTabSz="950913" eaLnBrk="0" fontAlgn="base" hangingPunct="0">
              <a:spcBef>
                <a:spcPct val="30000"/>
              </a:spcBef>
              <a:spcAft>
                <a:spcPct val="0"/>
              </a:spcAft>
              <a:defRPr sz="1200">
                <a:solidFill>
                  <a:schemeClr val="tx1"/>
                </a:solidFill>
                <a:latin typeface="Arial" panose="020B0604020202020204" pitchFamily="34" charset="0"/>
              </a:defRPr>
            </a:lvl7pPr>
            <a:lvl8pPr marL="3519488" indent="-236538" defTabSz="950913" eaLnBrk="0" fontAlgn="base" hangingPunct="0">
              <a:spcBef>
                <a:spcPct val="30000"/>
              </a:spcBef>
              <a:spcAft>
                <a:spcPct val="0"/>
              </a:spcAft>
              <a:defRPr sz="1200">
                <a:solidFill>
                  <a:schemeClr val="tx1"/>
                </a:solidFill>
                <a:latin typeface="Arial" panose="020B0604020202020204" pitchFamily="34" charset="0"/>
              </a:defRPr>
            </a:lvl8pPr>
            <a:lvl9pPr marL="3976688" indent="-236538" defTabSz="9509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D4499F-72F5-494A-86B0-5BD9BA7DEE05}" type="slidenum">
              <a:rPr lang="fr-FR" altLang="fr-FR" sz="1300" smtClean="0">
                <a:solidFill>
                  <a:srgbClr val="000000"/>
                </a:solidFill>
              </a:rPr>
              <a:pPr>
                <a:spcBef>
                  <a:spcPct val="0"/>
                </a:spcBef>
              </a:pPr>
              <a:t>7</a:t>
            </a:fld>
            <a:endParaRPr lang="fr-FR" altLang="fr-FR" sz="1300" smtClean="0">
              <a:solidFill>
                <a:srgbClr val="000000"/>
              </a:solidFill>
            </a:endParaRPr>
          </a:p>
        </p:txBody>
      </p:sp>
      <p:sp>
        <p:nvSpPr>
          <p:cNvPr id="29699" name="Rectangle 2"/>
          <p:cNvSpPr>
            <a:spLocks noGrp="1" noRot="1" noChangeAspect="1" noChangeArrowheads="1" noTextEdit="1"/>
          </p:cNvSpPr>
          <p:nvPr>
            <p:ph type="sldImg"/>
          </p:nvPr>
        </p:nvSpPr>
        <p:spPr>
          <a:xfrm>
            <a:off x="993775" y="766763"/>
            <a:ext cx="5116513" cy="3836987"/>
          </a:xfrm>
          <a:ln/>
        </p:spPr>
      </p:sp>
      <p:sp>
        <p:nvSpPr>
          <p:cNvPr id="29700" name="Rectangle 3"/>
          <p:cNvSpPr>
            <a:spLocks noGrp="1" noChangeArrowheads="1"/>
          </p:cNvSpPr>
          <p:nvPr>
            <p:ph type="body" idx="1"/>
          </p:nvPr>
        </p:nvSpPr>
        <p:spPr>
          <a:xfrm>
            <a:off x="732234" y="5251351"/>
            <a:ext cx="5639593" cy="40451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CH" altLang="fr-FR" sz="1700" dirty="0" smtClean="0">
                <a:latin typeface="Arial" panose="020B0604020202020204" pitchFamily="34" charset="0"/>
                <a:sym typeface="Wingdings" panose="05000000000000000000" pitchFamily="2" charset="2"/>
              </a:rPr>
              <a:t>Avec l’arrivée de l’ARF, la FMEP compte désormais </a:t>
            </a:r>
          </a:p>
          <a:p>
            <a:pPr eaLnBrk="1" hangingPunct="1"/>
            <a:r>
              <a:rPr lang="fr-CH" altLang="fr-FR" sz="1700" dirty="0" smtClean="0">
                <a:latin typeface="Arial" panose="020B0604020202020204" pitchFamily="34" charset="0"/>
                <a:sym typeface="Wingdings" panose="05000000000000000000" pitchFamily="2" charset="2"/>
              </a:rPr>
              <a:t>14 associations fédérées sous son toit.</a:t>
            </a:r>
          </a:p>
        </p:txBody>
      </p:sp>
    </p:spTree>
    <p:extLst>
      <p:ext uri="{BB962C8B-B14F-4D97-AF65-F5344CB8AC3E}">
        <p14:creationId xmlns:p14="http://schemas.microsoft.com/office/powerpoint/2010/main" val="3601110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a:ln/>
        </p:spPr>
      </p:sp>
      <p:sp>
        <p:nvSpPr>
          <p:cNvPr id="3379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ltLang="fr-FR" smtClean="0">
              <a:latin typeface="Arial" panose="020B0604020202020204" pitchFamily="34" charset="0"/>
            </a:endParaRPr>
          </a:p>
        </p:txBody>
      </p:sp>
      <p:sp>
        <p:nvSpPr>
          <p:cNvPr id="3379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600">
                <a:solidFill>
                  <a:schemeClr val="tx1"/>
                </a:solidFill>
                <a:latin typeface="Arial" panose="020B0604020202020204" pitchFamily="34" charset="0"/>
              </a:defRPr>
            </a:lvl1pPr>
            <a:lvl2pPr marL="769938" indent="-295275" defTabSz="955675">
              <a:defRPr sz="1600">
                <a:solidFill>
                  <a:schemeClr val="tx1"/>
                </a:solidFill>
                <a:latin typeface="Arial" panose="020B0604020202020204" pitchFamily="34" charset="0"/>
              </a:defRPr>
            </a:lvl2pPr>
            <a:lvl3pPr marL="1184275" indent="-236538" defTabSz="955675">
              <a:defRPr sz="1600">
                <a:solidFill>
                  <a:schemeClr val="tx1"/>
                </a:solidFill>
                <a:latin typeface="Arial" panose="020B0604020202020204" pitchFamily="34" charset="0"/>
              </a:defRPr>
            </a:lvl3pPr>
            <a:lvl4pPr marL="1657350" indent="-236538" defTabSz="955675">
              <a:defRPr sz="1600">
                <a:solidFill>
                  <a:schemeClr val="tx1"/>
                </a:solidFill>
                <a:latin typeface="Arial" panose="020B0604020202020204" pitchFamily="34" charset="0"/>
              </a:defRPr>
            </a:lvl4pPr>
            <a:lvl5pPr marL="2132013" indent="-236538" defTabSz="955675">
              <a:defRPr sz="1600">
                <a:solidFill>
                  <a:schemeClr val="tx1"/>
                </a:solidFill>
                <a:latin typeface="Arial" panose="020B0604020202020204" pitchFamily="34" charset="0"/>
              </a:defRPr>
            </a:lvl5pPr>
            <a:lvl6pPr marL="2589213" indent="-236538" defTabSz="955675" eaLnBrk="0" fontAlgn="base" hangingPunct="0">
              <a:spcBef>
                <a:spcPct val="0"/>
              </a:spcBef>
              <a:spcAft>
                <a:spcPct val="0"/>
              </a:spcAft>
              <a:defRPr sz="1600">
                <a:solidFill>
                  <a:schemeClr val="tx1"/>
                </a:solidFill>
                <a:latin typeface="Arial" panose="020B0604020202020204" pitchFamily="34" charset="0"/>
              </a:defRPr>
            </a:lvl6pPr>
            <a:lvl7pPr marL="3046413" indent="-236538" defTabSz="955675" eaLnBrk="0" fontAlgn="base" hangingPunct="0">
              <a:spcBef>
                <a:spcPct val="0"/>
              </a:spcBef>
              <a:spcAft>
                <a:spcPct val="0"/>
              </a:spcAft>
              <a:defRPr sz="1600">
                <a:solidFill>
                  <a:schemeClr val="tx1"/>
                </a:solidFill>
                <a:latin typeface="Arial" panose="020B0604020202020204" pitchFamily="34" charset="0"/>
              </a:defRPr>
            </a:lvl7pPr>
            <a:lvl8pPr marL="3503613" indent="-236538" defTabSz="955675" eaLnBrk="0" fontAlgn="base" hangingPunct="0">
              <a:spcBef>
                <a:spcPct val="0"/>
              </a:spcBef>
              <a:spcAft>
                <a:spcPct val="0"/>
              </a:spcAft>
              <a:defRPr sz="1600">
                <a:solidFill>
                  <a:schemeClr val="tx1"/>
                </a:solidFill>
                <a:latin typeface="Arial" panose="020B0604020202020204" pitchFamily="34" charset="0"/>
              </a:defRPr>
            </a:lvl8pPr>
            <a:lvl9pPr marL="3960813" indent="-236538" defTabSz="955675" eaLnBrk="0" fontAlgn="base" hangingPunct="0">
              <a:spcBef>
                <a:spcPct val="0"/>
              </a:spcBef>
              <a:spcAft>
                <a:spcPct val="0"/>
              </a:spcAft>
              <a:defRPr sz="1600">
                <a:solidFill>
                  <a:schemeClr val="tx1"/>
                </a:solidFill>
                <a:latin typeface="Arial" panose="020B0604020202020204" pitchFamily="34" charset="0"/>
              </a:defRPr>
            </a:lvl9pPr>
          </a:lstStyle>
          <a:p>
            <a:fld id="{38C1414A-3162-459E-B69F-8699AA8A6C2A}" type="slidenum">
              <a:rPr lang="fr-FR" altLang="fr-FR" sz="1300" smtClean="0">
                <a:solidFill>
                  <a:srgbClr val="000000"/>
                </a:solidFill>
              </a:rPr>
              <a:pPr/>
              <a:t>8</a:t>
            </a:fld>
            <a:endParaRPr lang="fr-FR" altLang="fr-FR" sz="1300" smtClean="0">
              <a:solidFill>
                <a:srgbClr val="000000"/>
              </a:solidFill>
            </a:endParaRPr>
          </a:p>
        </p:txBody>
      </p:sp>
    </p:spTree>
    <p:extLst>
      <p:ext uri="{BB962C8B-B14F-4D97-AF65-F5344CB8AC3E}">
        <p14:creationId xmlns:p14="http://schemas.microsoft.com/office/powerpoint/2010/main" val="396919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Tous ces avantages sont accessibles sur le site de la FMEP.</a:t>
            </a:r>
          </a:p>
          <a:p>
            <a:r>
              <a:rPr lang="fr-CH" dirty="0" smtClean="0"/>
              <a:t>Des questions, contactez notre </a:t>
            </a:r>
            <a:r>
              <a:rPr lang="fr-CH" dirty="0" err="1" smtClean="0"/>
              <a:t>secrétarait</a:t>
            </a:r>
            <a:endParaRPr lang="fr-CH" dirty="0"/>
          </a:p>
        </p:txBody>
      </p:sp>
      <p:sp>
        <p:nvSpPr>
          <p:cNvPr id="4" name="Espace réservé du numéro de diapositive 3"/>
          <p:cNvSpPr>
            <a:spLocks noGrp="1"/>
          </p:cNvSpPr>
          <p:nvPr>
            <p:ph type="sldNum" sz="quarter" idx="10"/>
          </p:nvPr>
        </p:nvSpPr>
        <p:spPr/>
        <p:txBody>
          <a:bodyPr/>
          <a:lstStyle/>
          <a:p>
            <a:pPr>
              <a:defRPr/>
            </a:pPr>
            <a:fld id="{9EFDABB3-FC79-4067-A180-C937C86E81F1}" type="slidenum">
              <a:rPr lang="fr-FR" altLang="fr-FR" smtClean="0"/>
              <a:pPr>
                <a:defRPr/>
              </a:pPr>
              <a:t>9</a:t>
            </a:fld>
            <a:endParaRPr lang="fr-FR" altLang="fr-FR" dirty="0"/>
          </a:p>
        </p:txBody>
      </p:sp>
    </p:spTree>
    <p:extLst>
      <p:ext uri="{BB962C8B-B14F-4D97-AF65-F5344CB8AC3E}">
        <p14:creationId xmlns:p14="http://schemas.microsoft.com/office/powerpoint/2010/main" val="3823781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sz="4400" b="1">
                <a:solidFill>
                  <a:srgbClr val="AD441D"/>
                </a:solidFill>
                <a:latin typeface="Calibri" panose="020F0502020204030204" pitchFamily="34" charset="0"/>
                <a:ea typeface="Calibri" panose="020F0502020204030204" pitchFamily="34" charset="0"/>
                <a:cs typeface="Calibri" panose="020F0502020204030204" pitchFamily="34" charset="0"/>
              </a:defRPr>
            </a:lvl1pPr>
          </a:lstStyle>
          <a:p>
            <a:r>
              <a:rPr lang="fr-FR" dirty="0" smtClean="0"/>
              <a:t>Modifiez le style du titre</a:t>
            </a:r>
            <a:endParaRPr lang="fr-CH"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rgbClr val="B8D1DB"/>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Modifiez le style des sous-titres du masque</a:t>
            </a:r>
            <a:endParaRPr lang="fr-CH"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26294A7-E1D7-4A0A-87BB-304313DB86FF}" type="slidenum">
              <a:rPr lang="fr-FR" altLang="fr-FR"/>
              <a:pPr>
                <a:defRPr/>
              </a:pPr>
              <a:t>‹N°›</a:t>
            </a:fld>
            <a:endParaRPr lang="fr-FR" altLang="fr-FR" dirty="0"/>
          </a:p>
        </p:txBody>
      </p:sp>
    </p:spTree>
    <p:extLst>
      <p:ext uri="{BB962C8B-B14F-4D97-AF65-F5344CB8AC3E}">
        <p14:creationId xmlns:p14="http://schemas.microsoft.com/office/powerpoint/2010/main" val="1652002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512" y="764704"/>
            <a:ext cx="8229600" cy="793108"/>
          </a:xfrm>
        </p:spPr>
        <p:txBody>
          <a:bodyPr/>
          <a:lstStyle>
            <a:lvl1pPr>
              <a:defRPr sz="4400">
                <a:latin typeface="Calibri" panose="020F0502020204030204" pitchFamily="34" charset="0"/>
                <a:ea typeface="Calibri" panose="020F0502020204030204" pitchFamily="34" charset="0"/>
                <a:cs typeface="Calibri" panose="020F0502020204030204" pitchFamily="34" charset="0"/>
              </a:defRPr>
            </a:lvl1pPr>
          </a:lstStyle>
          <a:p>
            <a:pPr algn="l"/>
            <a:r>
              <a:rPr lang="fr-CH" sz="3600" b="1" kern="0" dirty="0" smtClean="0">
                <a:solidFill>
                  <a:srgbClr val="A0A0A0"/>
                </a:solidFill>
              </a:rPr>
              <a:t>Slide 1</a:t>
            </a:r>
            <a:endParaRPr lang="fr-FR" sz="3600" b="1" kern="0" dirty="0">
              <a:solidFill>
                <a:srgbClr val="A0A0A0"/>
              </a:solidFill>
            </a:endParaRPr>
          </a:p>
        </p:txBody>
      </p:sp>
      <p:sp>
        <p:nvSpPr>
          <p:cNvPr id="3" name="Espace réservé du contenu 2"/>
          <p:cNvSpPr>
            <a:spLocks noGrp="1"/>
          </p:cNvSpPr>
          <p:nvPr>
            <p:ph idx="1"/>
          </p:nvPr>
        </p:nvSpPr>
        <p:spPr>
          <a:xfrm>
            <a:off x="467543" y="1676874"/>
            <a:ext cx="8229600" cy="4525963"/>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H" dirty="0"/>
          </a:p>
        </p:txBody>
      </p:sp>
      <p:sp>
        <p:nvSpPr>
          <p:cNvPr id="4" name="Rectangle 4"/>
          <p:cNvSpPr>
            <a:spLocks noGrp="1" noChangeArrowheads="1"/>
          </p:cNvSpPr>
          <p:nvPr>
            <p:ph type="dt" sz="half" idx="10"/>
          </p:nvPr>
        </p:nvSpPr>
        <p:spPr>
          <a:ln/>
        </p:spPr>
        <p:txBody>
          <a:bodyPr/>
          <a:lstStyle>
            <a:lvl1pPr>
              <a:defRPr sz="1100"/>
            </a:lvl1pPr>
          </a:lstStyle>
          <a:p>
            <a:pPr>
              <a:defRPr/>
            </a:pPr>
            <a:endParaRPr lang="fr-FR" dirty="0"/>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BFA28D3-5FCB-41F7-83F3-C44BCD88515C}" type="slidenum">
              <a:rPr lang="fr-FR" altLang="fr-FR"/>
              <a:pPr>
                <a:defRPr/>
              </a:pPr>
              <a:t>‹N°›</a:t>
            </a:fld>
            <a:endParaRPr lang="fr-FR" altLang="fr-FR" dirty="0"/>
          </a:p>
        </p:txBody>
      </p:sp>
    </p:spTree>
    <p:extLst>
      <p:ext uri="{BB962C8B-B14F-4D97-AF65-F5344CB8AC3E}">
        <p14:creationId xmlns:p14="http://schemas.microsoft.com/office/powerpoint/2010/main" val="35080164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23528" y="761058"/>
            <a:ext cx="8229600" cy="720080"/>
          </a:xfrm>
        </p:spPr>
        <p:txBody>
          <a:bodyPr/>
          <a:lstStyle>
            <a:lvl1pPr algn="l">
              <a:defRPr sz="3600" b="1">
                <a:solidFill>
                  <a:srgbClr val="A0A0A0"/>
                </a:solidFill>
                <a:latin typeface="Calibri" panose="020F0502020204030204" pitchFamily="34" charset="0"/>
                <a:ea typeface="Calibri" panose="020F0502020204030204" pitchFamily="34" charset="0"/>
                <a:cs typeface="Calibri" panose="020F0502020204030204" pitchFamily="34" charset="0"/>
              </a:defRPr>
            </a:lvl1pPr>
          </a:lstStyle>
          <a:p>
            <a:r>
              <a:rPr lang="fr-FR" dirty="0" smtClean="0"/>
              <a:t>Modifiez le style du titre</a:t>
            </a:r>
            <a:endParaRPr lang="fr-CH" dirty="0"/>
          </a:p>
        </p:txBody>
      </p:sp>
      <p:sp>
        <p:nvSpPr>
          <p:cNvPr id="3" name="Espace réservé du contenu 2"/>
          <p:cNvSpPr>
            <a:spLocks noGrp="1"/>
          </p:cNvSpPr>
          <p:nvPr>
            <p:ph sz="half" idx="1"/>
          </p:nvPr>
        </p:nvSpPr>
        <p:spPr>
          <a:xfrm>
            <a:off x="457200" y="1600200"/>
            <a:ext cx="4038600" cy="4525963"/>
          </a:xfrm>
        </p:spPr>
        <p:txBody>
          <a:bodyPr/>
          <a:lstStyle>
            <a:lvl1pPr>
              <a:defRPr sz="28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1800">
                <a:latin typeface="Calibri" panose="020F0502020204030204" pitchFamily="34" charset="0"/>
                <a:ea typeface="Calibri" panose="020F0502020204030204" pitchFamily="34" charset="0"/>
                <a:cs typeface="Calibri" panose="020F0502020204030204" pitchFamily="34" charset="0"/>
              </a:defRPr>
            </a:lvl4pPr>
            <a:lvl5pPr>
              <a:defRPr sz="1800">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H" dirty="0"/>
          </a:p>
        </p:txBody>
      </p:sp>
      <p:sp>
        <p:nvSpPr>
          <p:cNvPr id="4" name="Espace réservé du contenu 3"/>
          <p:cNvSpPr>
            <a:spLocks noGrp="1"/>
          </p:cNvSpPr>
          <p:nvPr>
            <p:ph sz="half" idx="2"/>
          </p:nvPr>
        </p:nvSpPr>
        <p:spPr>
          <a:xfrm>
            <a:off x="4648200" y="1600200"/>
            <a:ext cx="4038600" cy="4525963"/>
          </a:xfrm>
        </p:spPr>
        <p:txBody>
          <a:bodyPr/>
          <a:lstStyle>
            <a:lvl1pPr>
              <a:defRPr sz="2800">
                <a:latin typeface="Calibri" panose="020F0502020204030204" pitchFamily="34" charset="0"/>
                <a:ea typeface="Calibri" panose="020F0502020204030204" pitchFamily="34" charset="0"/>
                <a:cs typeface="Calibri" panose="020F0502020204030204" pitchFamily="34" charset="0"/>
              </a:defRPr>
            </a:lvl1pPr>
            <a:lvl2pPr>
              <a:defRPr sz="2400">
                <a:latin typeface="Calibri" panose="020F0502020204030204" pitchFamily="34" charset="0"/>
                <a:ea typeface="Calibri" panose="020F0502020204030204" pitchFamily="34" charset="0"/>
                <a:cs typeface="Calibri" panose="020F0502020204030204" pitchFamily="34" charset="0"/>
              </a:defRPr>
            </a:lvl2pPr>
            <a:lvl3pPr>
              <a:defRPr sz="2000">
                <a:latin typeface="Calibri" panose="020F0502020204030204" pitchFamily="34" charset="0"/>
                <a:ea typeface="Calibri" panose="020F0502020204030204" pitchFamily="34" charset="0"/>
                <a:cs typeface="Calibri" panose="020F0502020204030204" pitchFamily="34" charset="0"/>
              </a:defRPr>
            </a:lvl3pPr>
            <a:lvl4pPr>
              <a:defRPr sz="1800">
                <a:latin typeface="Calibri" panose="020F0502020204030204" pitchFamily="34" charset="0"/>
                <a:ea typeface="Calibri" panose="020F0502020204030204" pitchFamily="34" charset="0"/>
                <a:cs typeface="Calibri" panose="020F0502020204030204" pitchFamily="34" charset="0"/>
              </a:defRPr>
            </a:lvl4pPr>
            <a:lvl5pPr>
              <a:defRPr sz="1800">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H" dirty="0"/>
          </a:p>
        </p:txBody>
      </p:sp>
      <p:sp>
        <p:nvSpPr>
          <p:cNvPr id="5" name="Rectangle 4"/>
          <p:cNvSpPr>
            <a:spLocks noGrp="1" noChangeArrowheads="1"/>
          </p:cNvSpPr>
          <p:nvPr>
            <p:ph type="dt" sz="half" idx="10"/>
          </p:nvPr>
        </p:nvSpPr>
        <p:spPr>
          <a:ln/>
        </p:spPr>
        <p:txBody>
          <a:bodyPr/>
          <a:lstStyle>
            <a:lvl1pPr>
              <a:defRPr/>
            </a:lvl1pPr>
          </a:lstStyle>
          <a:p>
            <a:pPr>
              <a:defRPr/>
            </a:pPr>
            <a:endParaRPr lang="fr-FR" dirty="0"/>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33C62900-8C46-4D03-A924-4F281977A9EB}" type="slidenum">
              <a:rPr lang="fr-FR" altLang="fr-FR"/>
              <a:pPr>
                <a:defRPr/>
              </a:pPr>
              <a:t>‹N°›</a:t>
            </a:fld>
            <a:endParaRPr lang="fr-FR" altLang="fr-FR" dirty="0"/>
          </a:p>
        </p:txBody>
      </p:sp>
    </p:spTree>
    <p:extLst>
      <p:ext uri="{BB962C8B-B14F-4D97-AF65-F5344CB8AC3E}">
        <p14:creationId xmlns:p14="http://schemas.microsoft.com/office/powerpoint/2010/main" val="42790075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51520" y="692696"/>
            <a:ext cx="8229600" cy="792088"/>
          </a:xfrm>
        </p:spPr>
        <p:txBody>
          <a:bodyPr/>
          <a:lstStyle>
            <a:lvl1pPr algn="l">
              <a:defRPr sz="3600" b="1">
                <a:solidFill>
                  <a:srgbClr val="A0A0A0"/>
                </a:solidFill>
                <a:latin typeface="Calibri" panose="020F0502020204030204" pitchFamily="34" charset="0"/>
                <a:ea typeface="Calibri" panose="020F0502020204030204" pitchFamily="34" charset="0"/>
                <a:cs typeface="Calibri" panose="020F0502020204030204" pitchFamily="34" charset="0"/>
              </a:defRPr>
            </a:lvl1pPr>
          </a:lstStyle>
          <a:p>
            <a:r>
              <a:rPr lang="fr-FR" kern="0" dirty="0" smtClean="0"/>
              <a:t>Modifiez le style du titre</a:t>
            </a:r>
            <a:endParaRPr lang="fr-CH" kern="0" dirty="0"/>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CD835A10-C8ED-4390-8EA1-CD7D93E54C44}" type="slidenum">
              <a:rPr lang="fr-FR" altLang="fr-FR"/>
              <a:pPr>
                <a:defRPr/>
              </a:pPr>
              <a:t>‹N°›</a:t>
            </a:fld>
            <a:endParaRPr lang="fr-FR" altLang="fr-FR" dirty="0"/>
          </a:p>
        </p:txBody>
      </p:sp>
    </p:spTree>
    <p:extLst>
      <p:ext uri="{BB962C8B-B14F-4D97-AF65-F5344CB8AC3E}">
        <p14:creationId xmlns:p14="http://schemas.microsoft.com/office/powerpoint/2010/main" val="40191097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dirty="0"/>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9CDD11AA-2A74-419C-8968-84B5355C9D3F}" type="slidenum">
              <a:rPr lang="fr-FR" altLang="fr-FR"/>
              <a:pPr>
                <a:defRPr/>
              </a:pPr>
              <a:t>‹N°›</a:t>
            </a:fld>
            <a:endParaRPr lang="fr-FR" altLang="fr-FR" dirty="0"/>
          </a:p>
        </p:txBody>
      </p:sp>
    </p:spTree>
    <p:extLst>
      <p:ext uri="{BB962C8B-B14F-4D97-AF65-F5344CB8AC3E}">
        <p14:creationId xmlns:p14="http://schemas.microsoft.com/office/powerpoint/2010/main" val="42746013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07F1901-B6E5-4EBD-A91A-7707FC6AFBFC}" type="datetimeFigureOut">
              <a:rPr lang="fr-FR" smtClean="0"/>
              <a:t>29/02/2024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6CAC770-327B-4D85-96C2-C7C424F2D681}" type="slidenum">
              <a:rPr lang="fr-FR" smtClean="0"/>
              <a:t>‹N°›</a:t>
            </a:fld>
            <a:endParaRPr lang="fr-FR"/>
          </a:p>
        </p:txBody>
      </p:sp>
    </p:spTree>
    <p:extLst>
      <p:ext uri="{BB962C8B-B14F-4D97-AF65-F5344CB8AC3E}">
        <p14:creationId xmlns:p14="http://schemas.microsoft.com/office/powerpoint/2010/main" val="42682002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dirty="0"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F50456E-93F5-444C-9F60-BD2572F97264}" type="slidenum">
              <a:rPr lang="fr-FR" altLang="fr-FR"/>
              <a:pPr>
                <a:defRPr/>
              </a:pPr>
              <a:t>‹N°›</a:t>
            </a:fld>
            <a:endParaRPr lang="fr-FR" altLang="fr-FR" dirty="0"/>
          </a:p>
        </p:txBody>
      </p:sp>
      <p:sp>
        <p:nvSpPr>
          <p:cNvPr id="11" name="Rectangle 10"/>
          <p:cNvSpPr/>
          <p:nvPr userDrawn="1"/>
        </p:nvSpPr>
        <p:spPr>
          <a:xfrm>
            <a:off x="0" y="390143"/>
            <a:ext cx="9144000" cy="455995"/>
          </a:xfrm>
          <a:prstGeom prst="rect">
            <a:avLst/>
          </a:prstGeom>
          <a:solidFill>
            <a:srgbClr val="AD4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1520" y="368894"/>
            <a:ext cx="504056" cy="477244"/>
          </a:xfrm>
          <a:prstGeom prst="rect">
            <a:avLst/>
          </a:prstGeom>
        </p:spPr>
      </p:pic>
      <p:pic>
        <p:nvPicPr>
          <p:cNvPr id="4" name="Image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35546" y="6013913"/>
            <a:ext cx="411969" cy="707562"/>
          </a:xfrm>
          <a:prstGeom prst="rect">
            <a:avLst/>
          </a:prstGeom>
        </p:spPr>
      </p:pic>
      <p:pic>
        <p:nvPicPr>
          <p:cNvPr id="5" name="Imag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4480" y="6146920"/>
            <a:ext cx="2239040" cy="592687"/>
          </a:xfrm>
          <a:prstGeom prst="rect">
            <a:avLst/>
          </a:prstGeom>
        </p:spPr>
      </p:pic>
    </p:spTree>
  </p:cSld>
  <p:clrMap bg1="lt1" tx1="dk1" bg2="lt2" tx2="dk2" accent1="accent1" accent2="accent2" accent3="accent3" accent4="accent4" accent5="accent5" accent6="accent6" hlink="hlink" folHlink="folHlink"/>
  <p:sldLayoutIdLst>
    <p:sldLayoutId id="2147487933" r:id="rId1"/>
    <p:sldLayoutId id="2147487934" r:id="rId2"/>
    <p:sldLayoutId id="2147487936" r:id="rId3"/>
    <p:sldLayoutId id="2147487938" r:id="rId4"/>
    <p:sldLayoutId id="2147487939" r:id="rId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7F1901-B6E5-4EBD-A91A-7707FC6AFBFC}" type="datetimeFigureOut">
              <a:rPr lang="fr-FR" smtClean="0"/>
              <a:t>29/02/2024</a:t>
            </a:fld>
            <a:endParaRPr lang="fr-FR"/>
          </a:p>
        </p:txBody>
      </p:sp>
      <p:sp>
        <p:nvSpPr>
          <p:cNvPr id="5" name="Espace réservé du pied de page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AC770-327B-4D85-96C2-C7C424F2D681}" type="slidenum">
              <a:rPr lang="fr-FR" smtClean="0"/>
              <a:t>‹N°›</a:t>
            </a:fld>
            <a:endParaRPr lang="fr-FR"/>
          </a:p>
        </p:txBody>
      </p:sp>
    </p:spTree>
    <p:extLst>
      <p:ext uri="{BB962C8B-B14F-4D97-AF65-F5344CB8AC3E}">
        <p14:creationId xmlns:p14="http://schemas.microsoft.com/office/powerpoint/2010/main" val="2827241957"/>
      </p:ext>
    </p:extLst>
  </p:cSld>
  <p:clrMap bg1="lt1" tx1="dk1" bg2="lt2" tx2="dk2" accent1="accent1" accent2="accent2" accent3="accent3" accent4="accent4" accent5="accent5" accent6="accent6" hlink="hlink" folHlink="folHlink"/>
  <p:sldLayoutIdLst>
    <p:sldLayoutId id="214748794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www.fmep.ch/" TargetMode="External"/><Relationship Id="rId4" Type="http://schemas.openxmlformats.org/officeDocument/2006/relationships/hyperlink" Target="mailto:info@fmep.c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fedlex.admin.ch/eli/cc/1983/797_797_797/fr#fn-d8e3340" TargetMode="External"/><Relationship Id="rId4" Type="http://schemas.openxmlformats.org/officeDocument/2006/relationships/hyperlink" Target="https://www.fedlex.admin.ch/eli/cc/1983/797_797_797/fr#art_3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9" Type="http://schemas.openxmlformats.org/officeDocument/2006/relationships/image" Target="../media/image45.png"/><Relationship Id="rId3" Type="http://schemas.openxmlformats.org/officeDocument/2006/relationships/image" Target="../media/image9.png"/><Relationship Id="rId21" Type="http://schemas.openxmlformats.org/officeDocument/2006/relationships/image" Target="../media/image27.png"/><Relationship Id="rId34" Type="http://schemas.openxmlformats.org/officeDocument/2006/relationships/image" Target="../media/image40.jpeg"/><Relationship Id="rId42" Type="http://schemas.openxmlformats.org/officeDocument/2006/relationships/image" Target="../media/image47.png"/><Relationship Id="rId7" Type="http://schemas.openxmlformats.org/officeDocument/2006/relationships/image" Target="../media/image13.emf"/><Relationship Id="rId12" Type="http://schemas.openxmlformats.org/officeDocument/2006/relationships/image" Target="../media/image18.pn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jpeg"/><Relationship Id="rId38" Type="http://schemas.openxmlformats.org/officeDocument/2006/relationships/image" Target="../media/image44.jpeg"/><Relationship Id="rId2" Type="http://schemas.openxmlformats.org/officeDocument/2006/relationships/notesSlide" Target="../notesSlides/notesSlide9.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41"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40" Type="http://schemas.openxmlformats.org/officeDocument/2006/relationships/image" Target="../media/image1.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jpeg"/><Relationship Id="rId31" Type="http://schemas.openxmlformats.org/officeDocument/2006/relationships/image" Target="../media/image37.png"/><Relationship Id="rId44" Type="http://schemas.openxmlformats.org/officeDocument/2006/relationships/image" Target="../media/image49.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 Id="rId43"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xfrm>
            <a:off x="0" y="1412776"/>
            <a:ext cx="9144000" cy="1470025"/>
          </a:xfrm>
        </p:spPr>
        <p:txBody>
          <a:bodyPr/>
          <a:lstStyle/>
          <a:p>
            <a:r>
              <a:rPr lang="fr-CH" b="1" dirty="0" smtClean="0">
                <a:effectLst>
                  <a:outerShdw blurRad="38100" dist="38100" dir="2700000" algn="tl">
                    <a:srgbClr val="000000">
                      <a:alpha val="43137"/>
                    </a:srgbClr>
                  </a:outerShdw>
                </a:effectLst>
              </a:rPr>
              <a:t>ARF</a:t>
            </a:r>
            <a:br>
              <a:rPr lang="fr-CH" b="1" dirty="0" smtClean="0">
                <a:effectLst>
                  <a:outerShdw blurRad="38100" dist="38100" dir="2700000" algn="tl">
                    <a:srgbClr val="000000">
                      <a:alpha val="43137"/>
                    </a:srgbClr>
                  </a:outerShdw>
                </a:effectLst>
              </a:rPr>
            </a:br>
            <a:r>
              <a:rPr lang="fr-CH" b="1" dirty="0" smtClean="0">
                <a:effectLst>
                  <a:outerShdw blurRad="38100" dist="38100" dir="2700000" algn="tl">
                    <a:srgbClr val="000000">
                      <a:alpha val="43137"/>
                    </a:srgbClr>
                  </a:outerShdw>
                </a:effectLst>
              </a:rPr>
              <a:t>L’Association des retraités </a:t>
            </a:r>
            <a:br>
              <a:rPr lang="fr-CH" b="1" dirty="0" smtClean="0">
                <a:effectLst>
                  <a:outerShdw blurRad="38100" dist="38100" dir="2700000" algn="tl">
                    <a:srgbClr val="000000">
                      <a:alpha val="43137"/>
                    </a:srgbClr>
                  </a:outerShdw>
                </a:effectLst>
              </a:rPr>
            </a:br>
            <a:r>
              <a:rPr lang="fr-CH" b="1" dirty="0" smtClean="0">
                <a:effectLst>
                  <a:outerShdw blurRad="38100" dist="38100" dir="2700000" algn="tl">
                    <a:srgbClr val="000000">
                      <a:alpha val="43137"/>
                    </a:srgbClr>
                  </a:outerShdw>
                </a:effectLst>
              </a:rPr>
              <a:t>de la FMEP</a:t>
            </a:r>
            <a:endParaRPr lang="fr-FR" b="1" dirty="0">
              <a:effectLst>
                <a:outerShdw blurRad="38100" dist="38100" dir="2700000" algn="tl">
                  <a:srgbClr val="000000">
                    <a:alpha val="43137"/>
                  </a:srgbClr>
                </a:outerShdw>
              </a:effectLst>
            </a:endParaRPr>
          </a:p>
        </p:txBody>
      </p:sp>
      <p:sp>
        <p:nvSpPr>
          <p:cNvPr id="7" name="Sous-titre 6"/>
          <p:cNvSpPr>
            <a:spLocks noGrp="1"/>
          </p:cNvSpPr>
          <p:nvPr>
            <p:ph type="subTitle" idx="1"/>
          </p:nvPr>
        </p:nvSpPr>
        <p:spPr>
          <a:xfrm>
            <a:off x="0" y="3212976"/>
            <a:ext cx="9144000" cy="1752600"/>
          </a:xfrm>
        </p:spPr>
        <p:txBody>
          <a:bodyPr/>
          <a:lstStyle/>
          <a:p>
            <a:r>
              <a:rPr lang="fr-CH" dirty="0" smtClean="0"/>
              <a:t>vous souhaite la</a:t>
            </a:r>
          </a:p>
          <a:p>
            <a:r>
              <a:rPr lang="fr-CH" sz="4400" b="1" dirty="0" smtClean="0"/>
              <a:t>bienvenue à </a:t>
            </a:r>
            <a:r>
              <a:rPr lang="fr-CH" sz="4400" b="1" dirty="0"/>
              <a:t>son </a:t>
            </a:r>
            <a:r>
              <a:rPr lang="fr-CH" sz="4400" b="1" dirty="0" smtClean="0"/>
              <a:t/>
            </a:r>
            <a:br>
              <a:rPr lang="fr-CH" sz="4400" b="1" dirty="0" smtClean="0"/>
            </a:br>
            <a:r>
              <a:rPr lang="fr-CH" sz="4400" b="1" dirty="0" smtClean="0"/>
              <a:t>assemblée constitutive</a:t>
            </a:r>
          </a:p>
          <a:p>
            <a:r>
              <a:rPr lang="fr-CH" dirty="0"/>
              <a:t>du </a:t>
            </a:r>
            <a:r>
              <a:rPr lang="fr-CH" dirty="0" smtClean="0"/>
              <a:t>28 février 2024 </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21"/>
          <p:cNvSpPr txBox="1">
            <a:spLocks noChangeArrowheads="1"/>
          </p:cNvSpPr>
          <p:nvPr/>
        </p:nvSpPr>
        <p:spPr bwMode="auto">
          <a:xfrm>
            <a:off x="509188" y="908720"/>
            <a:ext cx="29968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fr-FR" b="1" dirty="0">
                <a:solidFill>
                  <a:schemeClr val="tx1">
                    <a:lumMod val="50000"/>
                    <a:lumOff val="50000"/>
                  </a:schemeClr>
                </a:solidFill>
                <a:latin typeface="Calibri" panose="020F0502020204030204" pitchFamily="34" charset="0"/>
                <a:cs typeface="Calibri" panose="020F0502020204030204" pitchFamily="34" charset="0"/>
              </a:rPr>
              <a:t>Nous contacter</a:t>
            </a:r>
          </a:p>
        </p:txBody>
      </p:sp>
      <p:pic>
        <p:nvPicPr>
          <p:cNvPr id="7" name="Picture 2" descr="C:\Users\Direction\Documents\2013\Graphiques - Brochures - Tableaux - Logos\Cliparts transparents sans fond\FMEF-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4495535"/>
            <a:ext cx="1660527" cy="166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p:nvSpPr>
        <p:spPr bwMode="auto">
          <a:xfrm>
            <a:off x="3347864" y="2996952"/>
            <a:ext cx="1512168"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1588" indent="-1588">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buFontTx/>
              <a:buNone/>
            </a:pPr>
            <a:r>
              <a:rPr lang="fr-CH" altLang="fr-FR" sz="1400" dirty="0">
                <a:solidFill>
                  <a:srgbClr val="000000"/>
                </a:solidFill>
                <a:latin typeface="Calibri" panose="020F0502020204030204" pitchFamily="34" charset="0"/>
                <a:cs typeface="Calibri" panose="020F0502020204030204" pitchFamily="34" charset="0"/>
              </a:rPr>
              <a:t>Rue Pré-Fleuri 9 </a:t>
            </a:r>
            <a:br>
              <a:rPr lang="fr-CH" altLang="fr-FR" sz="1400" dirty="0">
                <a:solidFill>
                  <a:srgbClr val="000000"/>
                </a:solidFill>
                <a:latin typeface="Calibri" panose="020F0502020204030204" pitchFamily="34" charset="0"/>
                <a:cs typeface="Calibri" panose="020F0502020204030204" pitchFamily="34" charset="0"/>
              </a:rPr>
            </a:br>
            <a:r>
              <a:rPr lang="fr-CH" altLang="fr-FR" sz="1400" dirty="0">
                <a:solidFill>
                  <a:srgbClr val="000000"/>
                </a:solidFill>
                <a:latin typeface="Calibri" panose="020F0502020204030204" pitchFamily="34" charset="0"/>
                <a:cs typeface="Calibri" panose="020F0502020204030204" pitchFamily="34" charset="0"/>
              </a:rPr>
              <a:t>1951 Sion</a:t>
            </a:r>
          </a:p>
          <a:p>
            <a:pPr lvl="1" eaLnBrk="1" hangingPunct="1">
              <a:buFont typeface="Arial" panose="020B0604020202020204" pitchFamily="34" charset="0"/>
              <a:buNone/>
            </a:pPr>
            <a:r>
              <a:rPr lang="fr-CH" altLang="fr-FR" sz="1400" dirty="0">
                <a:solidFill>
                  <a:srgbClr val="000000"/>
                </a:solidFill>
                <a:latin typeface="Calibri" panose="020F0502020204030204" pitchFamily="34" charset="0"/>
                <a:cs typeface="Calibri" panose="020F0502020204030204" pitchFamily="34" charset="0"/>
              </a:rPr>
              <a:t>027 323 40 43</a:t>
            </a:r>
            <a:br>
              <a:rPr lang="fr-CH" altLang="fr-FR" sz="1400" dirty="0">
                <a:solidFill>
                  <a:srgbClr val="000000"/>
                </a:solidFill>
                <a:latin typeface="Calibri" panose="020F0502020204030204" pitchFamily="34" charset="0"/>
                <a:cs typeface="Calibri" panose="020F0502020204030204" pitchFamily="34" charset="0"/>
              </a:rPr>
            </a:br>
            <a:r>
              <a:rPr lang="fr-CH" altLang="fr-FR" sz="1400" dirty="0">
                <a:solidFill>
                  <a:srgbClr val="0000FF"/>
                </a:solidFill>
                <a:latin typeface="Calibri" panose="020F0502020204030204" pitchFamily="34" charset="0"/>
                <a:cs typeface="Calibri" panose="020F0502020204030204" pitchFamily="34" charset="0"/>
                <a:hlinkClick r:id="rId4"/>
              </a:rPr>
              <a:t>info@fmep.ch</a:t>
            </a:r>
            <a:endParaRPr lang="fr-CH" altLang="fr-FR" sz="1400" dirty="0">
              <a:solidFill>
                <a:srgbClr val="0000FF"/>
              </a:solidFill>
              <a:latin typeface="Calibri" panose="020F0502020204030204" pitchFamily="34" charset="0"/>
              <a:cs typeface="Calibri" panose="020F0502020204030204" pitchFamily="34" charset="0"/>
            </a:endParaRPr>
          </a:p>
          <a:p>
            <a:pPr lvl="1" eaLnBrk="1" hangingPunct="1">
              <a:buFont typeface="Arial" panose="020B0604020202020204" pitchFamily="34" charset="0"/>
              <a:buNone/>
            </a:pPr>
            <a:r>
              <a:rPr lang="fr-CH" altLang="fr-FR" dirty="0">
                <a:solidFill>
                  <a:srgbClr val="0000FF"/>
                </a:solidFill>
                <a:latin typeface="Calibri" panose="020F0502020204030204" pitchFamily="34" charset="0"/>
                <a:cs typeface="Calibri" panose="020F0502020204030204" pitchFamily="34" charset="0"/>
                <a:hlinkClick r:id="rId5"/>
              </a:rPr>
              <a:t>fmep.ch</a:t>
            </a:r>
            <a:endParaRPr lang="fr-CH" altLang="fr-FR" dirty="0">
              <a:solidFill>
                <a:srgbClr val="0000FF"/>
              </a:solidFill>
              <a:latin typeface="Calibri" panose="020F0502020204030204" pitchFamily="34" charset="0"/>
              <a:cs typeface="Calibri" panose="020F0502020204030204" pitchFamily="34" charset="0"/>
            </a:endParaRP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3648" y="1628800"/>
            <a:ext cx="1207935" cy="2074647"/>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2080" y="3703447"/>
            <a:ext cx="1584176" cy="1584176"/>
          </a:xfrm>
          <a:prstGeom prst="rect">
            <a:avLst/>
          </a:prstGeom>
        </p:spPr>
      </p:pic>
    </p:spTree>
    <p:extLst>
      <p:ext uri="{BB962C8B-B14F-4D97-AF65-F5344CB8AC3E}">
        <p14:creationId xmlns:p14="http://schemas.microsoft.com/office/powerpoint/2010/main" val="237991143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259632" y="4869160"/>
            <a:ext cx="2520280" cy="553998"/>
          </a:xfrm>
          <a:prstGeom prst="rect">
            <a:avLst/>
          </a:prstGeom>
          <a:noFill/>
        </p:spPr>
        <p:txBody>
          <a:bodyPr wrap="square" rtlCol="0">
            <a:spAutoFit/>
          </a:bodyPr>
          <a:lstStyle/>
          <a:p>
            <a:r>
              <a:rPr lang="fr-FR" dirty="0"/>
              <a:t>Mme Caterina </a:t>
            </a:r>
            <a:r>
              <a:rPr lang="fr-FR" dirty="0" err="1"/>
              <a:t>Jacquod</a:t>
            </a:r>
            <a:r>
              <a:rPr lang="fr-FR" dirty="0"/>
              <a:t/>
            </a:r>
            <a:br>
              <a:rPr lang="fr-FR" dirty="0"/>
            </a:br>
            <a:r>
              <a:rPr lang="fr-FR" sz="1400" i="1" dirty="0"/>
              <a:t>Représentante </a:t>
            </a:r>
            <a:r>
              <a:rPr lang="fr-FR" sz="1400" i="1" dirty="0" err="1"/>
              <a:t>para-étatique</a:t>
            </a:r>
            <a:r>
              <a:rPr lang="fr-FR" sz="1400" i="1" dirty="0"/>
              <a:t> </a:t>
            </a:r>
            <a:endParaRPr lang="fr-FR" i="1" dirty="0"/>
          </a:p>
        </p:txBody>
      </p:sp>
      <p:sp>
        <p:nvSpPr>
          <p:cNvPr id="8" name="ZoneTexte 7"/>
          <p:cNvSpPr txBox="1"/>
          <p:nvPr/>
        </p:nvSpPr>
        <p:spPr>
          <a:xfrm>
            <a:off x="5220072" y="4869160"/>
            <a:ext cx="2808312" cy="584775"/>
          </a:xfrm>
          <a:prstGeom prst="rect">
            <a:avLst/>
          </a:prstGeom>
          <a:noFill/>
        </p:spPr>
        <p:txBody>
          <a:bodyPr wrap="square" rtlCol="0">
            <a:spAutoFit/>
          </a:bodyPr>
          <a:lstStyle/>
          <a:p>
            <a:r>
              <a:rPr lang="fr-CH" dirty="0"/>
              <a:t>M. Jean-Michel </a:t>
            </a:r>
            <a:r>
              <a:rPr lang="fr-CH" dirty="0" err="1"/>
              <a:t>Allaz</a:t>
            </a:r>
            <a:r>
              <a:rPr lang="fr-CH" b="1" dirty="0">
                <a:solidFill>
                  <a:srgbClr val="C5DFB4"/>
                </a:solidFill>
              </a:rPr>
              <a:t/>
            </a:r>
            <a:br>
              <a:rPr lang="fr-CH" b="1" dirty="0">
                <a:solidFill>
                  <a:srgbClr val="C5DFB4"/>
                </a:solidFill>
              </a:rPr>
            </a:br>
            <a:r>
              <a:rPr lang="fr-CH" i="1" dirty="0"/>
              <a:t>Représentant administration</a:t>
            </a:r>
          </a:p>
        </p:txBody>
      </p:sp>
      <p:pic>
        <p:nvPicPr>
          <p:cNvPr id="3" name="Image 2"/>
          <p:cNvPicPr>
            <a:picLocks noChangeAspect="1"/>
          </p:cNvPicPr>
          <p:nvPr/>
        </p:nvPicPr>
        <p:blipFill>
          <a:blip r:embed="rId3"/>
          <a:stretch>
            <a:fillRect/>
          </a:stretch>
        </p:blipFill>
        <p:spPr>
          <a:xfrm>
            <a:off x="1230739" y="2303275"/>
            <a:ext cx="2160240" cy="2129351"/>
          </a:xfrm>
          <a:prstGeom prst="rect">
            <a:avLst/>
          </a:prstGeom>
        </p:spPr>
      </p:pic>
      <p:pic>
        <p:nvPicPr>
          <p:cNvPr id="4" name="Image 3"/>
          <p:cNvPicPr>
            <a:picLocks noChangeAspect="1"/>
          </p:cNvPicPr>
          <p:nvPr/>
        </p:nvPicPr>
        <p:blipFill>
          <a:blip r:embed="rId4"/>
          <a:stretch>
            <a:fillRect/>
          </a:stretch>
        </p:blipFill>
        <p:spPr>
          <a:xfrm>
            <a:off x="5284029" y="2303275"/>
            <a:ext cx="1952267" cy="2148190"/>
          </a:xfrm>
          <a:prstGeom prst="rect">
            <a:avLst/>
          </a:prstGeom>
        </p:spPr>
      </p:pic>
      <p:sp>
        <p:nvSpPr>
          <p:cNvPr id="9"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Présentation </a:t>
            </a: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et élection du comité de l’ARF</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2044609" y="1486322"/>
            <a:ext cx="5054782" cy="461665"/>
          </a:xfrm>
          <a:prstGeom prst="rect">
            <a:avLst/>
          </a:prstGeom>
        </p:spPr>
        <p:txBody>
          <a:bodyPr wrap="none">
            <a:spAutoFit/>
          </a:bodyPr>
          <a:lstStyle/>
          <a:p>
            <a:pPr>
              <a:spcBef>
                <a:spcPct val="20000"/>
              </a:spcBef>
            </a:pPr>
            <a:r>
              <a:rPr lang="fr-FR" sz="2400" b="1" dirty="0" smtClean="0">
                <a:solidFill>
                  <a:srgbClr val="B8D1DB"/>
                </a:solidFill>
                <a:latin typeface="Calibri" panose="020F0502020204030204" pitchFamily="34" charset="0"/>
                <a:ea typeface="Calibri" panose="020F0502020204030204" pitchFamily="34" charset="0"/>
                <a:cs typeface="Calibri" panose="020F0502020204030204" pitchFamily="34" charset="0"/>
              </a:rPr>
              <a:t>Présentation des candidats et élection</a:t>
            </a:r>
            <a:endPar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79305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03648" y="4531186"/>
            <a:ext cx="2808312" cy="553998"/>
          </a:xfrm>
          <a:prstGeom prst="rect">
            <a:avLst/>
          </a:prstGeom>
          <a:noFill/>
        </p:spPr>
        <p:txBody>
          <a:bodyPr wrap="square" rtlCol="0">
            <a:spAutoFit/>
          </a:bodyPr>
          <a:lstStyle/>
          <a:p>
            <a:r>
              <a:rPr lang="fr-CH" dirty="0"/>
              <a:t>M. Jean-Claude </a:t>
            </a:r>
            <a:r>
              <a:rPr lang="fr-CH" dirty="0" err="1"/>
              <a:t>Moix</a:t>
            </a:r>
            <a:r>
              <a:rPr lang="fr-CH" dirty="0"/>
              <a:t/>
            </a:r>
            <a:br>
              <a:rPr lang="fr-CH" dirty="0"/>
            </a:br>
            <a:r>
              <a:rPr lang="fr-CH" sz="1400" i="1" dirty="0"/>
              <a:t>Représentant justice et police </a:t>
            </a:r>
            <a:endParaRPr lang="fr-FR" sz="1400" i="1" dirty="0"/>
          </a:p>
        </p:txBody>
      </p:sp>
      <p:sp>
        <p:nvSpPr>
          <p:cNvPr id="7" name="ZoneTexte 6"/>
          <p:cNvSpPr txBox="1"/>
          <p:nvPr/>
        </p:nvSpPr>
        <p:spPr>
          <a:xfrm>
            <a:off x="5148064" y="4531867"/>
            <a:ext cx="2808312" cy="553998"/>
          </a:xfrm>
          <a:prstGeom prst="rect">
            <a:avLst/>
          </a:prstGeom>
          <a:noFill/>
        </p:spPr>
        <p:txBody>
          <a:bodyPr wrap="square" rtlCol="0">
            <a:spAutoFit/>
          </a:bodyPr>
          <a:lstStyle/>
          <a:p>
            <a:r>
              <a:rPr lang="fr-FR" dirty="0"/>
              <a:t>M. Denis </a:t>
            </a:r>
            <a:r>
              <a:rPr lang="fr-FR" dirty="0" err="1"/>
              <a:t>Varrin</a:t>
            </a:r>
            <a:r>
              <a:rPr lang="fr-FR" dirty="0"/>
              <a:t/>
            </a:r>
            <a:br>
              <a:rPr lang="fr-FR" dirty="0"/>
            </a:br>
            <a:r>
              <a:rPr lang="fr-FR" sz="1400" i="1" dirty="0"/>
              <a:t>Représentant enseignement</a:t>
            </a:r>
            <a:endParaRPr lang="fr-FR" i="1" dirty="0"/>
          </a:p>
        </p:txBody>
      </p:sp>
      <p:pic>
        <p:nvPicPr>
          <p:cNvPr id="9" name="Image 8"/>
          <p:cNvPicPr>
            <a:picLocks noChangeAspect="1"/>
          </p:cNvPicPr>
          <p:nvPr/>
        </p:nvPicPr>
        <p:blipFill>
          <a:blip r:embed="rId3"/>
          <a:stretch>
            <a:fillRect/>
          </a:stretch>
        </p:blipFill>
        <p:spPr>
          <a:xfrm>
            <a:off x="5220072" y="2564904"/>
            <a:ext cx="1628914" cy="1863671"/>
          </a:xfrm>
          <a:prstGeom prst="rect">
            <a:avLst/>
          </a:prstGeom>
        </p:spPr>
      </p:pic>
      <p:pic>
        <p:nvPicPr>
          <p:cNvPr id="14" name="Image 13"/>
          <p:cNvPicPr>
            <a:picLocks noChangeAspect="1"/>
          </p:cNvPicPr>
          <p:nvPr/>
        </p:nvPicPr>
        <p:blipFill>
          <a:blip r:embed="rId4"/>
          <a:stretch>
            <a:fillRect/>
          </a:stretch>
        </p:blipFill>
        <p:spPr>
          <a:xfrm>
            <a:off x="1475656" y="2528131"/>
            <a:ext cx="1765796" cy="1911828"/>
          </a:xfrm>
          <a:prstGeom prst="rect">
            <a:avLst/>
          </a:prstGeom>
        </p:spPr>
      </p:pic>
      <p:sp>
        <p:nvSpPr>
          <p:cNvPr id="8"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Présentation </a:t>
            </a: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et élection du comité de l’ARF</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2044609" y="1486322"/>
            <a:ext cx="5054782" cy="461665"/>
          </a:xfrm>
          <a:prstGeom prst="rect">
            <a:avLst/>
          </a:prstGeom>
        </p:spPr>
        <p:txBody>
          <a:bodyPr wrap="none">
            <a:spAutoFit/>
          </a:bodyPr>
          <a:lstStyle/>
          <a:p>
            <a:pPr>
              <a:spcBef>
                <a:spcPct val="20000"/>
              </a:spcBef>
            </a:pPr>
            <a:r>
              <a:rPr lang="fr-FR" sz="2400" b="1" dirty="0" smtClean="0">
                <a:solidFill>
                  <a:srgbClr val="B8D1DB"/>
                </a:solidFill>
                <a:latin typeface="Calibri" panose="020F0502020204030204" pitchFamily="34" charset="0"/>
                <a:ea typeface="Calibri" panose="020F0502020204030204" pitchFamily="34" charset="0"/>
                <a:cs typeface="Calibri" panose="020F0502020204030204" pitchFamily="34" charset="0"/>
              </a:rPr>
              <a:t>Présentation des candidats et élection</a:t>
            </a:r>
            <a:endPar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326534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1421321" y="2841903"/>
            <a:ext cx="1782527" cy="1944954"/>
          </a:xfrm>
          <a:prstGeom prst="rect">
            <a:avLst/>
          </a:prstGeom>
        </p:spPr>
      </p:pic>
      <p:pic>
        <p:nvPicPr>
          <p:cNvPr id="9" name="Image 8"/>
          <p:cNvPicPr>
            <a:picLocks noChangeAspect="1"/>
          </p:cNvPicPr>
          <p:nvPr/>
        </p:nvPicPr>
        <p:blipFill>
          <a:blip r:embed="rId4"/>
          <a:stretch>
            <a:fillRect/>
          </a:stretch>
        </p:blipFill>
        <p:spPr>
          <a:xfrm>
            <a:off x="5225174" y="2819222"/>
            <a:ext cx="1874217" cy="1982097"/>
          </a:xfrm>
          <a:prstGeom prst="rect">
            <a:avLst/>
          </a:prstGeom>
        </p:spPr>
      </p:pic>
      <p:sp>
        <p:nvSpPr>
          <p:cNvPr id="8"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Présentation </a:t>
            </a: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et élection du comité de l’ARF</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p:cNvSpPr/>
          <p:nvPr/>
        </p:nvSpPr>
        <p:spPr>
          <a:xfrm>
            <a:off x="2044609" y="1486322"/>
            <a:ext cx="5054782" cy="461665"/>
          </a:xfrm>
          <a:prstGeom prst="rect">
            <a:avLst/>
          </a:prstGeom>
        </p:spPr>
        <p:txBody>
          <a:bodyPr wrap="none">
            <a:spAutoFit/>
          </a:bodyPr>
          <a:lstStyle/>
          <a:p>
            <a:pPr>
              <a:spcBef>
                <a:spcPct val="20000"/>
              </a:spcBef>
            </a:pPr>
            <a:r>
              <a:rPr lang="fr-FR" sz="2400" b="1" dirty="0" smtClean="0">
                <a:solidFill>
                  <a:srgbClr val="B8D1DB"/>
                </a:solidFill>
                <a:latin typeface="Calibri" panose="020F0502020204030204" pitchFamily="34" charset="0"/>
                <a:ea typeface="Calibri" panose="020F0502020204030204" pitchFamily="34" charset="0"/>
                <a:cs typeface="Calibri" panose="020F0502020204030204" pitchFamily="34" charset="0"/>
              </a:rPr>
              <a:t>Présentation des candidats et élection</a:t>
            </a:r>
            <a:endPar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1331640" y="4897992"/>
            <a:ext cx="2808312" cy="584775"/>
          </a:xfrm>
          <a:prstGeom prst="rect">
            <a:avLst/>
          </a:prstGeom>
        </p:spPr>
        <p:txBody>
          <a:bodyPr wrap="square">
            <a:spAutoFit/>
          </a:bodyPr>
          <a:lstStyle/>
          <a:p>
            <a:r>
              <a:rPr lang="fr-CH" dirty="0"/>
              <a:t>M. Nicolas Fournier</a:t>
            </a:r>
          </a:p>
          <a:p>
            <a:r>
              <a:rPr lang="fr-CH" i="1" dirty="0"/>
              <a:t>Représentant enseignement</a:t>
            </a:r>
            <a:endParaRPr lang="fr-CH" i="1" dirty="0"/>
          </a:p>
        </p:txBody>
      </p:sp>
      <p:sp>
        <p:nvSpPr>
          <p:cNvPr id="15" name="ZoneTexte 14"/>
          <p:cNvSpPr txBox="1"/>
          <p:nvPr/>
        </p:nvSpPr>
        <p:spPr>
          <a:xfrm>
            <a:off x="5148064" y="4952840"/>
            <a:ext cx="2808312" cy="553998"/>
          </a:xfrm>
          <a:prstGeom prst="rect">
            <a:avLst/>
          </a:prstGeom>
          <a:noFill/>
        </p:spPr>
        <p:txBody>
          <a:bodyPr wrap="square" rtlCol="0">
            <a:spAutoFit/>
          </a:bodyPr>
          <a:lstStyle/>
          <a:p>
            <a:r>
              <a:rPr lang="fr-CH" dirty="0" smtClean="0"/>
              <a:t>M. Jean-Michel Micheloud</a:t>
            </a:r>
          </a:p>
          <a:p>
            <a:r>
              <a:rPr lang="fr-CH" sz="1400" i="1" dirty="0" smtClean="0"/>
              <a:t>Représentant administration</a:t>
            </a:r>
            <a:endParaRPr lang="fr-CH" sz="1400" i="1" dirty="0"/>
          </a:p>
        </p:txBody>
      </p:sp>
    </p:spTree>
    <p:extLst>
      <p:ext uri="{BB962C8B-B14F-4D97-AF65-F5344CB8AC3E}">
        <p14:creationId xmlns:p14="http://schemas.microsoft.com/office/powerpoint/2010/main" val="12938505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259632" y="3815763"/>
            <a:ext cx="1936537" cy="1288677"/>
          </a:xfrm>
          <a:prstGeom prst="rect">
            <a:avLst/>
          </a:prstGeom>
        </p:spPr>
      </p:pic>
      <p:sp>
        <p:nvSpPr>
          <p:cNvPr id="2" name="Rectangle 1"/>
          <p:cNvSpPr/>
          <p:nvPr/>
        </p:nvSpPr>
        <p:spPr>
          <a:xfrm>
            <a:off x="1187624" y="5229200"/>
            <a:ext cx="4572000" cy="830997"/>
          </a:xfrm>
          <a:prstGeom prst="rect">
            <a:avLst/>
          </a:prstGeom>
        </p:spPr>
        <p:txBody>
          <a:bodyPr>
            <a:spAutoFit/>
          </a:bodyPr>
          <a:lstStyle/>
          <a:p>
            <a:r>
              <a:rPr lang="de-DE" dirty="0" smtClean="0"/>
              <a:t>Le </a:t>
            </a:r>
            <a:r>
              <a:rPr lang="de-DE" dirty="0" err="1" smtClean="0"/>
              <a:t>comité</a:t>
            </a:r>
            <a:r>
              <a:rPr lang="de-DE" dirty="0" smtClean="0"/>
              <a:t> </a:t>
            </a:r>
            <a:r>
              <a:rPr lang="de-DE" dirty="0" err="1" smtClean="0"/>
              <a:t>n‘est</a:t>
            </a:r>
            <a:r>
              <a:rPr lang="de-DE" dirty="0" smtClean="0"/>
              <a:t> </a:t>
            </a:r>
            <a:r>
              <a:rPr lang="de-DE" dirty="0" err="1" smtClean="0"/>
              <a:t>pas</a:t>
            </a:r>
            <a:r>
              <a:rPr lang="de-DE" dirty="0" smtClean="0"/>
              <a:t> </a:t>
            </a:r>
            <a:r>
              <a:rPr lang="de-DE" dirty="0" err="1" smtClean="0"/>
              <a:t>complet</a:t>
            </a:r>
            <a:r>
              <a:rPr lang="de-DE" dirty="0" smtClean="0"/>
              <a:t>. </a:t>
            </a:r>
          </a:p>
          <a:p>
            <a:r>
              <a:rPr lang="de-DE" dirty="0" err="1" smtClean="0"/>
              <a:t>Un.e</a:t>
            </a:r>
            <a:r>
              <a:rPr lang="de-DE" dirty="0" smtClean="0"/>
              <a:t> </a:t>
            </a:r>
            <a:r>
              <a:rPr lang="de-DE" dirty="0" err="1" smtClean="0"/>
              <a:t>représentant.e</a:t>
            </a:r>
            <a:r>
              <a:rPr lang="de-DE" dirty="0" smtClean="0"/>
              <a:t> du Haut-</a:t>
            </a:r>
            <a:r>
              <a:rPr lang="de-DE" dirty="0" err="1" smtClean="0"/>
              <a:t>Valais</a:t>
            </a:r>
            <a:r>
              <a:rPr lang="de-DE" dirty="0" smtClean="0"/>
              <a:t> </a:t>
            </a:r>
            <a:r>
              <a:rPr lang="de-DE" dirty="0" err="1" smtClean="0"/>
              <a:t>est</a:t>
            </a:r>
            <a:r>
              <a:rPr lang="de-DE" dirty="0" smtClean="0"/>
              <a:t> </a:t>
            </a:r>
            <a:r>
              <a:rPr lang="de-DE" dirty="0" err="1" smtClean="0"/>
              <a:t>toujours</a:t>
            </a:r>
            <a:r>
              <a:rPr lang="de-DE" dirty="0" smtClean="0"/>
              <a:t> le/la </a:t>
            </a:r>
            <a:r>
              <a:rPr lang="de-DE" dirty="0" err="1" smtClean="0"/>
              <a:t>bienvenue</a:t>
            </a:r>
            <a:r>
              <a:rPr lang="de-DE" dirty="0" smtClean="0"/>
              <a:t> </a:t>
            </a:r>
            <a:endParaRPr lang="fr-CH" dirty="0"/>
          </a:p>
        </p:txBody>
      </p:sp>
      <p:sp>
        <p:nvSpPr>
          <p:cNvPr id="7" name="ZoneTexte 6"/>
          <p:cNvSpPr txBox="1"/>
          <p:nvPr/>
        </p:nvSpPr>
        <p:spPr>
          <a:xfrm>
            <a:off x="3887924" y="2849553"/>
            <a:ext cx="2808312" cy="769441"/>
          </a:xfrm>
          <a:prstGeom prst="rect">
            <a:avLst/>
          </a:prstGeom>
          <a:noFill/>
        </p:spPr>
        <p:txBody>
          <a:bodyPr wrap="square" rtlCol="0">
            <a:spAutoFit/>
          </a:bodyPr>
          <a:lstStyle/>
          <a:p>
            <a:r>
              <a:rPr lang="fr-CH" dirty="0" smtClean="0"/>
              <a:t>M.</a:t>
            </a:r>
            <a:r>
              <a:rPr lang="fr-CH" dirty="0" smtClean="0"/>
              <a:t> </a:t>
            </a:r>
            <a:r>
              <a:rPr lang="fr-CH" dirty="0" smtClean="0"/>
              <a:t>Markus Rieder</a:t>
            </a:r>
            <a:r>
              <a:rPr lang="fr-CH" dirty="0"/>
              <a:t/>
            </a:r>
            <a:br>
              <a:rPr lang="fr-CH" dirty="0"/>
            </a:br>
            <a:r>
              <a:rPr lang="de-DE" sz="1400" i="1" dirty="0" err="1" smtClean="0"/>
              <a:t>Représentant</a:t>
            </a:r>
            <a:r>
              <a:rPr lang="de-DE" sz="1400" i="1" dirty="0" smtClean="0"/>
              <a:t> de la </a:t>
            </a:r>
            <a:r>
              <a:rPr lang="de-DE" sz="1400" i="1" dirty="0" err="1" smtClean="0"/>
              <a:t>justice</a:t>
            </a:r>
            <a:r>
              <a:rPr lang="de-DE" sz="1400" i="1" dirty="0" smtClean="0"/>
              <a:t> et </a:t>
            </a:r>
            <a:r>
              <a:rPr lang="de-DE" sz="1400" i="1" dirty="0" err="1" smtClean="0"/>
              <a:t>police</a:t>
            </a:r>
            <a:r>
              <a:rPr lang="de-DE" sz="1400" i="1" dirty="0" smtClean="0"/>
              <a:t>. </a:t>
            </a:r>
            <a:r>
              <a:rPr lang="de-DE" sz="1400" i="1" dirty="0" smtClean="0"/>
              <a:t>Haut-</a:t>
            </a:r>
            <a:r>
              <a:rPr lang="de-DE" sz="1400" i="1" dirty="0" err="1"/>
              <a:t>V</a:t>
            </a:r>
            <a:r>
              <a:rPr lang="de-DE" sz="1400" i="1" dirty="0" err="1" smtClean="0"/>
              <a:t>alaisan</a:t>
            </a:r>
            <a:endParaRPr lang="fr-FR" sz="1400" i="1" dirty="0"/>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943" y="2315048"/>
            <a:ext cx="1871489" cy="1906040"/>
          </a:xfrm>
          <a:prstGeom prst="rect">
            <a:avLst/>
          </a:prstGeom>
        </p:spPr>
      </p:pic>
      <p:sp>
        <p:nvSpPr>
          <p:cNvPr id="10"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Présentation </a:t>
            </a: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et élection du comité de l’ARF</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p:cNvSpPr/>
          <p:nvPr/>
        </p:nvSpPr>
        <p:spPr>
          <a:xfrm>
            <a:off x="2044609" y="1486322"/>
            <a:ext cx="5054782" cy="461665"/>
          </a:xfrm>
          <a:prstGeom prst="rect">
            <a:avLst/>
          </a:prstGeom>
        </p:spPr>
        <p:txBody>
          <a:bodyPr wrap="none">
            <a:spAutoFit/>
          </a:bodyPr>
          <a:lstStyle/>
          <a:p>
            <a:pPr>
              <a:spcBef>
                <a:spcPct val="20000"/>
              </a:spcBef>
            </a:pPr>
            <a:r>
              <a:rPr lang="fr-FR" sz="2400" b="1" dirty="0" smtClean="0">
                <a:solidFill>
                  <a:srgbClr val="B8D1DB"/>
                </a:solidFill>
                <a:latin typeface="Calibri" panose="020F0502020204030204" pitchFamily="34" charset="0"/>
                <a:ea typeface="Calibri" panose="020F0502020204030204" pitchFamily="34" charset="0"/>
                <a:cs typeface="Calibri" panose="020F0502020204030204" pitchFamily="34" charset="0"/>
              </a:rPr>
              <a:t>Présentation des candidats et élection</a:t>
            </a:r>
            <a:endPar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915274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a:stretch>
            <a:fillRect/>
          </a:stretch>
        </p:blipFill>
        <p:spPr>
          <a:xfrm>
            <a:off x="4355976" y="2780928"/>
            <a:ext cx="2206278" cy="2520280"/>
          </a:xfrm>
          <a:prstGeom prst="rect">
            <a:avLst/>
          </a:prstGeom>
        </p:spPr>
      </p:pic>
      <p:sp>
        <p:nvSpPr>
          <p:cNvPr id="5" name="ZoneTexte 4"/>
          <p:cNvSpPr txBox="1"/>
          <p:nvPr/>
        </p:nvSpPr>
        <p:spPr>
          <a:xfrm>
            <a:off x="2591780" y="3696900"/>
            <a:ext cx="2520280" cy="584775"/>
          </a:xfrm>
          <a:prstGeom prst="rect">
            <a:avLst/>
          </a:prstGeom>
          <a:noFill/>
        </p:spPr>
        <p:txBody>
          <a:bodyPr wrap="square" rtlCol="0">
            <a:spAutoFit/>
          </a:bodyPr>
          <a:lstStyle/>
          <a:p>
            <a:endParaRPr lang="fr-CH" b="1" dirty="0" smtClean="0"/>
          </a:p>
          <a:p>
            <a:r>
              <a:rPr lang="fr-CH" dirty="0" smtClean="0"/>
              <a:t>M. Denis Varrin </a:t>
            </a:r>
            <a:endParaRPr lang="fr-FR" dirty="0"/>
          </a:p>
        </p:txBody>
      </p:sp>
      <p:sp>
        <p:nvSpPr>
          <p:cNvPr id="6" name="ZoneTexte 5"/>
          <p:cNvSpPr txBox="1"/>
          <p:nvPr/>
        </p:nvSpPr>
        <p:spPr>
          <a:xfrm>
            <a:off x="1840867" y="5465910"/>
            <a:ext cx="6542385" cy="584775"/>
          </a:xfrm>
          <a:prstGeom prst="rect">
            <a:avLst/>
          </a:prstGeom>
          <a:noFill/>
        </p:spPr>
        <p:txBody>
          <a:bodyPr wrap="square" rtlCol="0">
            <a:spAutoFit/>
          </a:bodyPr>
          <a:lstStyle/>
          <a:p>
            <a:r>
              <a:rPr lang="fr-CH" dirty="0" smtClean="0"/>
              <a:t>Représentant des employés au sein du Comité CPVAL durant de nombreuses années. Il a également occupé le poste de vice-président</a:t>
            </a:r>
            <a:endParaRPr lang="fr-CH" b="1" dirty="0">
              <a:solidFill>
                <a:srgbClr val="C5DFB4"/>
              </a:solidFill>
            </a:endParaRPr>
          </a:p>
        </p:txBody>
      </p:sp>
      <p:sp>
        <p:nvSpPr>
          <p:cNvPr id="7" name="ZoneTexte 6"/>
          <p:cNvSpPr txBox="1"/>
          <p:nvPr/>
        </p:nvSpPr>
        <p:spPr>
          <a:xfrm>
            <a:off x="1043608" y="2250820"/>
            <a:ext cx="2808312" cy="461665"/>
          </a:xfrm>
          <a:prstGeom prst="rect">
            <a:avLst/>
          </a:prstGeom>
          <a:noFill/>
        </p:spPr>
        <p:txBody>
          <a:bodyPr wrap="square" rtlCol="0">
            <a:spAutoFit/>
          </a:bodyPr>
          <a:lstStyle/>
          <a:p>
            <a:r>
              <a:rPr lang="fr-CH" sz="2400" dirty="0" smtClean="0"/>
              <a:t>Le Comité propose</a:t>
            </a:r>
            <a:endParaRPr lang="fr-CH" sz="2400" b="1" dirty="0">
              <a:solidFill>
                <a:srgbClr val="C5DFB4"/>
              </a:solidFill>
            </a:endParaRPr>
          </a:p>
        </p:txBody>
      </p:sp>
      <p:sp>
        <p:nvSpPr>
          <p:cNvPr id="11"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Présentation </a:t>
            </a: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et élection du comité de l’ARF</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2903967" y="1466225"/>
            <a:ext cx="3356753" cy="461665"/>
          </a:xfrm>
          <a:prstGeom prst="rect">
            <a:avLst/>
          </a:prstGeom>
        </p:spPr>
        <p:txBody>
          <a:bodyPr wrap="none">
            <a:spAutoFit/>
          </a:bodyPr>
          <a:lstStyle/>
          <a:p>
            <a:pPr>
              <a:spcBef>
                <a:spcPct val="20000"/>
              </a:spcBef>
            </a:pPr>
            <a:r>
              <a:rPr lang="fr-FR" sz="2400" b="1" dirty="0" smtClean="0">
                <a:solidFill>
                  <a:srgbClr val="B8D1DB"/>
                </a:solidFill>
                <a:latin typeface="Calibri" panose="020F0502020204030204" pitchFamily="34" charset="0"/>
                <a:ea typeface="Calibri" panose="020F0502020204030204" pitchFamily="34" charset="0"/>
                <a:cs typeface="Calibri" panose="020F0502020204030204" pitchFamily="34" charset="0"/>
              </a:rPr>
              <a:t>Election de la présidence</a:t>
            </a:r>
            <a:endPar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8745665"/>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67544" y="2184672"/>
            <a:ext cx="8075240" cy="1600668"/>
          </a:xfrm>
        </p:spPr>
        <p:txBody>
          <a:bodyPr/>
          <a:lstStyle/>
          <a:p>
            <a:r>
              <a:rPr lang="fr-CH" sz="2400" b="1" dirty="0" smtClean="0"/>
              <a:t>Art. 18 des statuts de l’ARF</a:t>
            </a:r>
            <a:r>
              <a:rPr lang="fr-CH" sz="2400" dirty="0" smtClean="0"/>
              <a:t/>
            </a:r>
            <a:br>
              <a:rPr lang="fr-CH" sz="2400" dirty="0" smtClean="0"/>
            </a:br>
            <a:r>
              <a:rPr lang="fr-CH" sz="2400" dirty="0" smtClean="0"/>
              <a:t>L’assemblée générale élit la commission de vérification des comptes (deux personnes au minimum)</a:t>
            </a:r>
            <a:endParaRPr lang="fr-CH" sz="2400" dirty="0"/>
          </a:p>
        </p:txBody>
      </p:sp>
      <p:sp>
        <p:nvSpPr>
          <p:cNvPr id="11"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3. Présentation </a:t>
            </a: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et élection du comité de l’ARF</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11"/>
          <p:cNvSpPr/>
          <p:nvPr/>
        </p:nvSpPr>
        <p:spPr>
          <a:xfrm>
            <a:off x="2339752" y="1464592"/>
            <a:ext cx="5044201" cy="461665"/>
          </a:xfrm>
          <a:prstGeom prst="rect">
            <a:avLst/>
          </a:prstGeom>
        </p:spPr>
        <p:txBody>
          <a:bodyPr wrap="none">
            <a:spAutoFit/>
          </a:bodyPr>
          <a:lstStyle/>
          <a:p>
            <a:pPr>
              <a:spcBef>
                <a:spcPct val="20000"/>
              </a:spcBef>
            </a:pPr>
            <a:r>
              <a:rPr lang="fr-FR" sz="2400" b="1" dirty="0" smtClean="0">
                <a:solidFill>
                  <a:srgbClr val="B8D1DB"/>
                </a:solidFill>
                <a:latin typeface="Calibri" panose="020F0502020204030204" pitchFamily="34" charset="0"/>
                <a:ea typeface="Calibri" panose="020F0502020204030204" pitchFamily="34" charset="0"/>
                <a:cs typeface="Calibri" panose="020F0502020204030204" pitchFamily="34" charset="0"/>
              </a:rPr>
              <a:t>Election des vérificateurs des comptes</a:t>
            </a:r>
            <a:endParaRPr lang="fr-FR" sz="2400" b="1" dirty="0">
              <a:solidFill>
                <a:srgbClr val="B8D1DB"/>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 3"/>
          <p:cNvPicPr>
            <a:picLocks noChangeAspect="1"/>
          </p:cNvPicPr>
          <p:nvPr/>
        </p:nvPicPr>
        <p:blipFill>
          <a:blip r:embed="rId3"/>
          <a:stretch>
            <a:fillRect/>
          </a:stretch>
        </p:blipFill>
        <p:spPr>
          <a:xfrm>
            <a:off x="882427" y="3933056"/>
            <a:ext cx="2914650" cy="1571625"/>
          </a:xfrm>
          <a:prstGeom prst="rect">
            <a:avLst/>
          </a:prstGeom>
        </p:spPr>
      </p:pic>
    </p:spTree>
    <p:extLst>
      <p:ext uri="{BB962C8B-B14F-4D97-AF65-F5344CB8AC3E}">
        <p14:creationId xmlns:p14="http://schemas.microsoft.com/office/powerpoint/2010/main" val="325729281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9919" y="1670137"/>
            <a:ext cx="7704856" cy="2616101"/>
          </a:xfrm>
          <a:prstGeom prst="rect">
            <a:avLst/>
          </a:prstGeom>
        </p:spPr>
        <p:txBody>
          <a:bodyPr wrap="square">
            <a:spAutoFit/>
          </a:bodyPr>
          <a:lstStyle/>
          <a:p>
            <a:pPr>
              <a:spcAft>
                <a:spcPts val="1200"/>
              </a:spcAft>
            </a:pPr>
            <a:r>
              <a:rPr lang="fr-CH" b="1" dirty="0">
                <a:latin typeface="Calibri" panose="020F0502020204030204" pitchFamily="34" charset="0"/>
                <a:ea typeface="Calibri" panose="020F0502020204030204" pitchFamily="34" charset="0"/>
                <a:cs typeface="Calibri" panose="020F0502020204030204" pitchFamily="34" charset="0"/>
              </a:rPr>
              <a:t>Art. </a:t>
            </a:r>
            <a:r>
              <a:rPr lang="fr-CH" b="1" dirty="0" smtClean="0">
                <a:latin typeface="Calibri" panose="020F0502020204030204" pitchFamily="34" charset="0"/>
                <a:ea typeface="Calibri" panose="020F0502020204030204" pitchFamily="34" charset="0"/>
                <a:cs typeface="Calibri" panose="020F0502020204030204" pitchFamily="34" charset="0"/>
              </a:rPr>
              <a:t>4</a:t>
            </a:r>
            <a:r>
              <a:rPr lang="fr-CH" b="1" dirty="0">
                <a:latin typeface="Calibri" panose="020F0502020204030204" pitchFamily="34" charset="0"/>
                <a:ea typeface="Calibri" panose="020F0502020204030204" pitchFamily="34" charset="0"/>
                <a:cs typeface="Calibri" panose="020F0502020204030204" pitchFamily="34" charset="0"/>
              </a:rPr>
              <a:t> </a:t>
            </a:r>
            <a:r>
              <a:rPr lang="fr-CH" b="1" dirty="0" smtClean="0">
                <a:latin typeface="Calibri" panose="020F0502020204030204" pitchFamily="34" charset="0"/>
                <a:ea typeface="Calibri" panose="020F0502020204030204" pitchFamily="34" charset="0"/>
                <a:cs typeface="Calibri" panose="020F0502020204030204" pitchFamily="34" charset="0"/>
              </a:rPr>
              <a:t>Buts</a:t>
            </a:r>
            <a:endParaRPr lang="fr-CH"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fr-FR" sz="2000" dirty="0" smtClean="0">
                <a:latin typeface="Calibri" panose="020F0502020204030204" pitchFamily="34" charset="0"/>
                <a:ea typeface="Calibri" panose="020F0502020204030204" pitchFamily="34" charset="0"/>
                <a:cs typeface="Calibri" panose="020F0502020204030204" pitchFamily="34" charset="0"/>
              </a:rPr>
              <a:t>L’ARF </a:t>
            </a:r>
            <a:r>
              <a:rPr lang="fr-FR" sz="2000" dirty="0">
                <a:latin typeface="Calibri" panose="020F0502020204030204" pitchFamily="34" charset="0"/>
                <a:ea typeface="Calibri" panose="020F0502020204030204" pitchFamily="34" charset="0"/>
                <a:cs typeface="Calibri" panose="020F0502020204030204" pitchFamily="34" charset="0"/>
              </a:rPr>
              <a:t>a pour buts de maintenir et de renforcer les liens entre anciens collaborateurs de l’Etat du Valais et/ou du secteur paraétatique et de défendre leurs intérêts, notamment auprès de leur caisse de prévoyance. Elle se propose d’atteindre ces buts par des réunions et des manifestations dont le programme est établi lors de l’assemblée générale.</a:t>
            </a:r>
            <a:endParaRPr lang="fr-CH"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4. Présentation et adoption des statuts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Image 6"/>
          <p:cNvPicPr>
            <a:picLocks noChangeAspect="1"/>
          </p:cNvPicPr>
          <p:nvPr/>
        </p:nvPicPr>
        <p:blipFill>
          <a:blip r:embed="rId3"/>
          <a:stretch>
            <a:fillRect/>
          </a:stretch>
        </p:blipFill>
        <p:spPr>
          <a:xfrm>
            <a:off x="6372200" y="4293096"/>
            <a:ext cx="1375654" cy="1375654"/>
          </a:xfrm>
          <a:prstGeom prst="rect">
            <a:avLst/>
          </a:prstGeom>
        </p:spPr>
      </p:pic>
      <p:sp>
        <p:nvSpPr>
          <p:cNvPr id="8" name="ZoneTexte 7"/>
          <p:cNvSpPr txBox="1"/>
          <p:nvPr/>
        </p:nvSpPr>
        <p:spPr>
          <a:xfrm>
            <a:off x="6123463" y="5633062"/>
            <a:ext cx="1873129" cy="338554"/>
          </a:xfrm>
          <a:prstGeom prst="rect">
            <a:avLst/>
          </a:prstGeom>
          <a:noFill/>
        </p:spPr>
        <p:txBody>
          <a:bodyPr wrap="square" rtlCol="0">
            <a:spAutoFit/>
          </a:bodyPr>
          <a:lstStyle/>
          <a:p>
            <a:r>
              <a:rPr lang="fr-CH" dirty="0" smtClean="0"/>
              <a:t>Statuts en français</a:t>
            </a:r>
            <a:endParaRPr lang="fr-FR" dirty="0"/>
          </a:p>
        </p:txBody>
      </p:sp>
      <p:sp>
        <p:nvSpPr>
          <p:cNvPr id="9" name="ZoneTexte 8"/>
          <p:cNvSpPr txBox="1"/>
          <p:nvPr/>
        </p:nvSpPr>
        <p:spPr>
          <a:xfrm>
            <a:off x="2116008" y="5588554"/>
            <a:ext cx="1967159" cy="338554"/>
          </a:xfrm>
          <a:prstGeom prst="rect">
            <a:avLst/>
          </a:prstGeom>
          <a:noFill/>
        </p:spPr>
        <p:txBody>
          <a:bodyPr wrap="square" rtlCol="0">
            <a:spAutoFit/>
          </a:bodyPr>
          <a:lstStyle/>
          <a:p>
            <a:r>
              <a:rPr lang="fr-CH" dirty="0" err="1" smtClean="0"/>
              <a:t>Statuten</a:t>
            </a:r>
            <a:r>
              <a:rPr lang="fr-CH" dirty="0" smtClean="0"/>
              <a:t> in </a:t>
            </a:r>
            <a:r>
              <a:rPr lang="fr-CH" dirty="0" err="1" smtClean="0"/>
              <a:t>deutsch</a:t>
            </a:r>
            <a:endParaRPr lang="fr-FR"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4293096"/>
            <a:ext cx="1375654" cy="1375654"/>
          </a:xfrm>
          <a:prstGeom prst="rect">
            <a:avLst/>
          </a:prstGeom>
        </p:spPr>
      </p:pic>
    </p:spTree>
    <p:extLst>
      <p:ext uri="{BB962C8B-B14F-4D97-AF65-F5344CB8AC3E}">
        <p14:creationId xmlns:p14="http://schemas.microsoft.com/office/powerpoint/2010/main" val="4039933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4. Présentation et adoption des statuts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2" descr="Vote, Mot, Des Lettres, Scra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276872"/>
            <a:ext cx="3828893" cy="2557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7079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5. Finances : cotisation FMEP et ARF</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759877" y="1867345"/>
            <a:ext cx="7848872" cy="2646878"/>
          </a:xfrm>
          <a:prstGeom prst="rect">
            <a:avLst/>
          </a:prstGeom>
        </p:spPr>
        <p:txBody>
          <a:bodyPr wrap="square">
            <a:spAutoFit/>
          </a:bodyPr>
          <a:lstStyle/>
          <a:p>
            <a:pPr>
              <a:spcBef>
                <a:spcPts val="600"/>
              </a:spcBef>
              <a:spcAft>
                <a:spcPts val="1200"/>
              </a:spcAft>
            </a:pPr>
            <a:r>
              <a:rPr lang="fr-CH" sz="1800" b="1" dirty="0">
                <a:latin typeface="Calibri" panose="020F0502020204030204" pitchFamily="34" charset="0"/>
                <a:ea typeface="Calibri" panose="020F0502020204030204" pitchFamily="34" charset="0"/>
                <a:cs typeface="Calibri" panose="020F0502020204030204" pitchFamily="34" charset="0"/>
              </a:rPr>
              <a:t>Art. 8 </a:t>
            </a:r>
            <a:r>
              <a:rPr lang="fr-CH" sz="1800" b="1" dirty="0" smtClean="0">
                <a:latin typeface="Calibri" panose="020F0502020204030204" pitchFamily="34" charset="0"/>
                <a:ea typeface="Calibri" panose="020F0502020204030204" pitchFamily="34" charset="0"/>
                <a:cs typeface="Calibri" panose="020F0502020204030204" pitchFamily="34" charset="0"/>
              </a:rPr>
              <a:t>Fixation </a:t>
            </a:r>
            <a:r>
              <a:rPr lang="fr-CH" sz="1800" b="1" dirty="0">
                <a:latin typeface="Calibri" panose="020F0502020204030204" pitchFamily="34" charset="0"/>
                <a:ea typeface="Calibri" panose="020F0502020204030204" pitchFamily="34" charset="0"/>
                <a:cs typeface="Calibri" panose="020F0502020204030204" pitchFamily="34" charset="0"/>
              </a:rPr>
              <a:t>de la cotisation</a:t>
            </a:r>
            <a:endParaRPr lang="fr-FR" sz="120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fr-CH" sz="2000" dirty="0">
                <a:latin typeface="Calibri" panose="020F0502020204030204" pitchFamily="34" charset="0"/>
                <a:ea typeface="Calibri" panose="020F0502020204030204" pitchFamily="34" charset="0"/>
                <a:cs typeface="Calibri" panose="020F0502020204030204" pitchFamily="34" charset="0"/>
              </a:rPr>
              <a:t>Le montant des cotisations ordinaires est fixé par l'assemblée générale de </a:t>
            </a:r>
            <a:r>
              <a:rPr lang="fr-CH" sz="2000" dirty="0" smtClean="0">
                <a:latin typeface="Calibri" panose="020F0502020204030204" pitchFamily="34" charset="0"/>
                <a:ea typeface="Calibri" panose="020F0502020204030204" pitchFamily="34" charset="0"/>
                <a:cs typeface="Calibri" panose="020F0502020204030204" pitchFamily="34" charset="0"/>
              </a:rPr>
              <a:t>l’ARF, </a:t>
            </a:r>
            <a:r>
              <a:rPr lang="fr-CH" sz="2000" dirty="0">
                <a:latin typeface="Calibri" panose="020F0502020204030204" pitchFamily="34" charset="0"/>
                <a:ea typeface="Calibri" panose="020F0502020204030204" pitchFamily="34" charset="0"/>
                <a:cs typeface="Calibri" panose="020F0502020204030204" pitchFamily="34" charset="0"/>
              </a:rPr>
              <a:t>compte tenu de ses besoins financiers. Il comprend également celle versée à la FMEP qui est de 50% de la cotisation ordinaire des membres actifs </a:t>
            </a:r>
            <a:r>
              <a:rPr lang="fr-CH" i="1" dirty="0">
                <a:latin typeface="Calibri" panose="020F0502020204030204" pitchFamily="34" charset="0"/>
                <a:ea typeface="Calibri" panose="020F0502020204030204" pitchFamily="34" charset="0"/>
                <a:cs typeface="Calibri" panose="020F0502020204030204" pitchFamily="34" charset="0"/>
              </a:rPr>
              <a:t>(</a:t>
            </a:r>
            <a:r>
              <a:rPr lang="fr-CH" i="1" dirty="0" err="1">
                <a:latin typeface="Calibri" panose="020F0502020204030204" pitchFamily="34" charset="0"/>
                <a:ea typeface="Calibri" panose="020F0502020204030204" pitchFamily="34" charset="0"/>
                <a:cs typeface="Calibri" panose="020F0502020204030204" pitchFamily="34" charset="0"/>
              </a:rPr>
              <a:t>cf</a:t>
            </a:r>
            <a:r>
              <a:rPr lang="fr-CH" i="1" dirty="0">
                <a:latin typeface="Calibri" panose="020F0502020204030204" pitchFamily="34" charset="0"/>
                <a:ea typeface="Calibri" panose="020F0502020204030204" pitchFamily="34" charset="0"/>
                <a:cs typeface="Calibri" panose="020F0502020204030204" pitchFamily="34" charset="0"/>
              </a:rPr>
              <a:t> statuts FMEP). </a:t>
            </a:r>
            <a:endParaRPr lang="fr-CH" i="1" dirty="0" smtClean="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endParaRPr lang="fr-CH" sz="2000" i="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0"/>
              </a:spcAft>
            </a:pPr>
            <a:r>
              <a:rPr lang="fr-CH" sz="2000" dirty="0" smtClean="0">
                <a:latin typeface="Calibri" panose="020F0502020204030204" pitchFamily="34" charset="0"/>
                <a:ea typeface="Calibri" panose="020F0502020204030204" pitchFamily="34" charset="0"/>
                <a:cs typeface="Calibri" panose="020F0502020204030204" pitchFamily="34" charset="0"/>
              </a:rPr>
              <a:t>Les </a:t>
            </a:r>
            <a:r>
              <a:rPr lang="fr-CH" sz="2000" dirty="0">
                <a:latin typeface="Calibri" panose="020F0502020204030204" pitchFamily="34" charset="0"/>
                <a:ea typeface="Calibri" panose="020F0502020204030204" pitchFamily="34" charset="0"/>
                <a:cs typeface="Calibri" panose="020F0502020204030204" pitchFamily="34" charset="0"/>
              </a:rPr>
              <a:t>factures sont adressées au membre une fois par année.</a:t>
            </a:r>
            <a:endParaRPr lang="fr-FR" sz="200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755071" y="4797152"/>
            <a:ext cx="8209417" cy="630942"/>
          </a:xfrm>
          <a:prstGeom prst="rect">
            <a:avLst/>
          </a:prstGeom>
        </p:spPr>
        <p:txBody>
          <a:bodyPr wrap="square">
            <a:spAutoFit/>
          </a:bodyPr>
          <a:lstStyle/>
          <a:p>
            <a:pPr marL="0" indent="0">
              <a:buFontTx/>
              <a:buNone/>
            </a:pPr>
            <a:r>
              <a:rPr lang="fr-FR" sz="2400" b="1" kern="0" dirty="0">
                <a:solidFill>
                  <a:srgbClr val="A0A0A0"/>
                </a:solidFill>
                <a:latin typeface="Calibri" panose="020F0502020204030204" pitchFamily="34" charset="0"/>
                <a:ea typeface="Calibri" panose="020F0502020204030204" pitchFamily="34" charset="0"/>
                <a:cs typeface="Calibri" panose="020F0502020204030204" pitchFamily="34" charset="0"/>
              </a:rPr>
              <a:t>Cotisation </a:t>
            </a:r>
            <a:r>
              <a:rPr lang="fr-FR" sz="2400" b="1" kern="0" dirty="0" smtClean="0">
                <a:solidFill>
                  <a:srgbClr val="A0A0A0"/>
                </a:solidFill>
                <a:latin typeface="Calibri" panose="020F0502020204030204" pitchFamily="34" charset="0"/>
                <a:ea typeface="Calibri" panose="020F0502020204030204" pitchFamily="34" charset="0"/>
                <a:cs typeface="Calibri" panose="020F0502020204030204" pitchFamily="34" charset="0"/>
              </a:rPr>
              <a:t>mensuelle 	Fr</a:t>
            </a:r>
            <a:r>
              <a:rPr lang="fr-FR" sz="2400" b="1" kern="0" dirty="0">
                <a:solidFill>
                  <a:srgbClr val="A0A0A0"/>
                </a:solidFill>
                <a:latin typeface="Calibri" panose="020F0502020204030204" pitchFamily="34" charset="0"/>
                <a:ea typeface="Calibri" panose="020F0502020204030204" pitchFamily="34" charset="0"/>
                <a:cs typeface="Calibri" panose="020F0502020204030204" pitchFamily="34" charset="0"/>
              </a:rPr>
              <a:t>. 5</a:t>
            </a:r>
            <a:r>
              <a:rPr lang="fr-FR" sz="2400" b="1" kern="0" dirty="0" smtClean="0">
                <a:solidFill>
                  <a:srgbClr val="A0A0A0"/>
                </a:solidFill>
                <a:latin typeface="Calibri" panose="020F0502020204030204" pitchFamily="34" charset="0"/>
                <a:ea typeface="Calibri" panose="020F0502020204030204" pitchFamily="34" charset="0"/>
                <a:cs typeface="Calibri" panose="020F0502020204030204" pitchFamily="34" charset="0"/>
              </a:rPr>
              <a:t>.-  </a:t>
            </a:r>
            <a:r>
              <a:rPr lang="fr-FR" sz="2400" b="1" kern="0" dirty="0">
                <a:solidFill>
                  <a:srgbClr val="A0A0A0"/>
                </a:solidFill>
                <a:latin typeface="Calibri" panose="020F0502020204030204" pitchFamily="34" charset="0"/>
                <a:ea typeface="Calibri" panose="020F0502020204030204" pitchFamily="34" charset="0"/>
                <a:cs typeface="Calibri" panose="020F0502020204030204" pitchFamily="34" charset="0"/>
              </a:rPr>
              <a:t>	</a:t>
            </a:r>
            <a:r>
              <a:rPr lang="fr-FR" sz="2400" b="1" kern="0" dirty="0" smtClean="0">
                <a:solidFill>
                  <a:srgbClr val="A0A0A0"/>
                </a:solidFill>
                <a:latin typeface="Calibri" panose="020F0502020204030204" pitchFamily="34" charset="0"/>
                <a:ea typeface="Calibri" panose="020F0502020204030204" pitchFamily="34" charset="0"/>
                <a:cs typeface="Calibri" panose="020F0502020204030204" pitchFamily="34" charset="0"/>
              </a:rPr>
              <a:t> 	Fr</a:t>
            </a:r>
            <a:r>
              <a:rPr lang="fr-FR" sz="2400" b="1" kern="0" dirty="0">
                <a:solidFill>
                  <a:srgbClr val="A0A0A0"/>
                </a:solidFill>
                <a:latin typeface="Calibri" panose="020F0502020204030204" pitchFamily="34" charset="0"/>
                <a:ea typeface="Calibri" panose="020F0502020204030204" pitchFamily="34" charset="0"/>
                <a:cs typeface="Calibri" panose="020F0502020204030204" pitchFamily="34" charset="0"/>
              </a:rPr>
              <a:t>. </a:t>
            </a:r>
            <a:r>
              <a:rPr lang="fr-FR" sz="2400" b="1" kern="0" dirty="0" smtClean="0">
                <a:solidFill>
                  <a:srgbClr val="A0A0A0"/>
                </a:solidFill>
                <a:latin typeface="Calibri" panose="020F0502020204030204" pitchFamily="34" charset="0"/>
                <a:ea typeface="Calibri" panose="020F0502020204030204" pitchFamily="34" charset="0"/>
                <a:cs typeface="Calibri" panose="020F0502020204030204" pitchFamily="34" charset="0"/>
              </a:rPr>
              <a:t>2.- ARF + </a:t>
            </a:r>
            <a:r>
              <a:rPr lang="fr-FR" sz="2400" b="1" kern="0" dirty="0">
                <a:solidFill>
                  <a:srgbClr val="A0A0A0"/>
                </a:solidFill>
                <a:latin typeface="Calibri" panose="020F0502020204030204" pitchFamily="34" charset="0"/>
                <a:ea typeface="Calibri" panose="020F0502020204030204" pitchFamily="34" charset="0"/>
                <a:cs typeface="Calibri" panose="020F0502020204030204" pitchFamily="34" charset="0"/>
              </a:rPr>
              <a:t>Fr. </a:t>
            </a:r>
            <a:r>
              <a:rPr lang="fr-FR" sz="2400" b="1" kern="0" dirty="0" smtClean="0">
                <a:solidFill>
                  <a:srgbClr val="A0A0A0"/>
                </a:solidFill>
                <a:latin typeface="Calibri" panose="020F0502020204030204" pitchFamily="34" charset="0"/>
                <a:ea typeface="Calibri" panose="020F0502020204030204" pitchFamily="34" charset="0"/>
                <a:cs typeface="Calibri" panose="020F0502020204030204" pitchFamily="34" charset="0"/>
              </a:rPr>
              <a:t>3.- </a:t>
            </a:r>
            <a:r>
              <a:rPr lang="fr-FR" sz="2400" b="1" kern="0" dirty="0">
                <a:solidFill>
                  <a:srgbClr val="A0A0A0"/>
                </a:solidFill>
                <a:latin typeface="Calibri" panose="020F0502020204030204" pitchFamily="34" charset="0"/>
                <a:ea typeface="Calibri" panose="020F0502020204030204" pitchFamily="34" charset="0"/>
                <a:cs typeface="Calibri" panose="020F0502020204030204" pitchFamily="34" charset="0"/>
              </a:rPr>
              <a:t>FMEP</a:t>
            </a:r>
          </a:p>
          <a:p>
            <a:pPr marL="0" indent="0">
              <a:buFontTx/>
              <a:buNone/>
            </a:pPr>
            <a:endParaRPr lang="fr-FR" sz="1100" b="1" kern="0" dirty="0">
              <a:solidFill>
                <a:srgbClr val="A0A0A0"/>
              </a:solidFill>
            </a:endParaRPr>
          </a:p>
        </p:txBody>
      </p:sp>
      <p:sp>
        <p:nvSpPr>
          <p:cNvPr id="11" name="Flèche droite 10"/>
          <p:cNvSpPr/>
          <p:nvPr/>
        </p:nvSpPr>
        <p:spPr>
          <a:xfrm>
            <a:off x="4535743" y="4968607"/>
            <a:ext cx="648072" cy="144016"/>
          </a:xfrm>
          <a:prstGeom prst="rightArrow">
            <a:avLst/>
          </a:prstGeom>
          <a:solidFill>
            <a:schemeClr val="bg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65000"/>
                </a:schemeClr>
              </a:solidFill>
            </a:endParaRPr>
          </a:p>
        </p:txBody>
      </p:sp>
      <p:pic>
        <p:nvPicPr>
          <p:cNvPr id="2" name="Image 1"/>
          <p:cNvPicPr>
            <a:picLocks noChangeAspect="1"/>
          </p:cNvPicPr>
          <p:nvPr/>
        </p:nvPicPr>
        <p:blipFill>
          <a:blip r:embed="rId3"/>
          <a:stretch>
            <a:fillRect/>
          </a:stretch>
        </p:blipFill>
        <p:spPr>
          <a:xfrm>
            <a:off x="5508104" y="5517232"/>
            <a:ext cx="2123731" cy="1012856"/>
          </a:xfrm>
          <a:prstGeom prst="rect">
            <a:avLst/>
          </a:prstGeom>
        </p:spPr>
      </p:pic>
    </p:spTree>
    <p:extLst>
      <p:ext uri="{BB962C8B-B14F-4D97-AF65-F5344CB8AC3E}">
        <p14:creationId xmlns:p14="http://schemas.microsoft.com/office/powerpoint/2010/main" val="4223967669"/>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347864" y="692696"/>
            <a:ext cx="8229600" cy="720080"/>
          </a:xfrm>
        </p:spPr>
        <p:txBody>
          <a:bodyPr/>
          <a:lstStyle/>
          <a:p>
            <a:pPr algn="l"/>
            <a:r>
              <a:rPr lang="fr-CH" sz="3200" b="1" dirty="0" smtClean="0">
                <a:solidFill>
                  <a:schemeClr val="tx1">
                    <a:lumMod val="50000"/>
                    <a:lumOff val="50000"/>
                  </a:schemeClr>
                </a:solidFill>
              </a:rPr>
              <a:t>Ordre du jour</a:t>
            </a:r>
            <a:endParaRPr lang="fr-FR" sz="3200" b="1" dirty="0">
              <a:solidFill>
                <a:schemeClr val="tx1">
                  <a:lumMod val="50000"/>
                  <a:lumOff val="50000"/>
                </a:schemeClr>
              </a:solidFill>
            </a:endParaRPr>
          </a:p>
        </p:txBody>
      </p:sp>
      <p:sp>
        <p:nvSpPr>
          <p:cNvPr id="5" name="Espace réservé du contenu 4"/>
          <p:cNvSpPr>
            <a:spLocks noGrp="1"/>
          </p:cNvSpPr>
          <p:nvPr>
            <p:ph idx="1"/>
          </p:nvPr>
        </p:nvSpPr>
        <p:spPr>
          <a:xfrm>
            <a:off x="755576" y="1268760"/>
            <a:ext cx="7200800" cy="4896544"/>
          </a:xfrm>
        </p:spPr>
        <p:txBody>
          <a:bodyPr/>
          <a:lstStyle/>
          <a:p>
            <a:pPr lvl="0">
              <a:buFont typeface="+mj-lt"/>
              <a:buAutoNum type="arabicPeriod"/>
            </a:pPr>
            <a:r>
              <a:rPr lang="fr-CH" sz="2400" dirty="0" smtClean="0">
                <a:solidFill>
                  <a:schemeClr val="tx1">
                    <a:lumMod val="75000"/>
                    <a:lumOff val="25000"/>
                  </a:schemeClr>
                </a:solidFill>
              </a:rPr>
              <a:t>Mot </a:t>
            </a:r>
            <a:r>
              <a:rPr lang="fr-CH" sz="2400" dirty="0">
                <a:solidFill>
                  <a:schemeClr val="tx1">
                    <a:lumMod val="75000"/>
                    <a:lumOff val="25000"/>
                  </a:schemeClr>
                </a:solidFill>
              </a:rPr>
              <a:t>de </a:t>
            </a:r>
            <a:r>
              <a:rPr lang="fr-CH" sz="2400" dirty="0" smtClean="0">
                <a:solidFill>
                  <a:schemeClr val="tx1">
                    <a:lumMod val="75000"/>
                    <a:lumOff val="25000"/>
                  </a:schemeClr>
                </a:solidFill>
              </a:rPr>
              <a:t>bienvenue</a:t>
            </a:r>
            <a:endParaRPr lang="fr-FR" sz="2400" dirty="0">
              <a:solidFill>
                <a:schemeClr val="tx1">
                  <a:lumMod val="75000"/>
                  <a:lumOff val="25000"/>
                </a:schemeClr>
              </a:solidFill>
            </a:endParaRPr>
          </a:p>
          <a:p>
            <a:pPr lvl="0">
              <a:buFont typeface="+mj-lt"/>
              <a:buAutoNum type="arabicPeriod"/>
            </a:pPr>
            <a:r>
              <a:rPr lang="fr-CH" sz="2400" dirty="0" smtClean="0">
                <a:solidFill>
                  <a:schemeClr val="tx1">
                    <a:lumMod val="75000"/>
                    <a:lumOff val="25000"/>
                  </a:schemeClr>
                </a:solidFill>
              </a:rPr>
              <a:t>Présentation </a:t>
            </a:r>
            <a:r>
              <a:rPr lang="fr-CH" sz="2400" dirty="0">
                <a:solidFill>
                  <a:schemeClr val="tx1">
                    <a:lumMod val="75000"/>
                    <a:lumOff val="25000"/>
                  </a:schemeClr>
                </a:solidFill>
              </a:rPr>
              <a:t>de la FMEP, notre </a:t>
            </a:r>
            <a:r>
              <a:rPr lang="fr-CH" sz="2400" dirty="0" smtClean="0">
                <a:solidFill>
                  <a:schemeClr val="tx1">
                    <a:lumMod val="75000"/>
                    <a:lumOff val="25000"/>
                  </a:schemeClr>
                </a:solidFill>
              </a:rPr>
              <a:t>faîtière</a:t>
            </a:r>
            <a:endParaRPr lang="fr-FR" sz="2400" dirty="0">
              <a:solidFill>
                <a:schemeClr val="tx1">
                  <a:lumMod val="75000"/>
                  <a:lumOff val="25000"/>
                </a:schemeClr>
              </a:solidFill>
            </a:endParaRPr>
          </a:p>
          <a:p>
            <a:pPr lvl="0">
              <a:buFont typeface="+mj-lt"/>
              <a:buAutoNum type="arabicPeriod"/>
            </a:pPr>
            <a:r>
              <a:rPr lang="fr-CH" sz="2400" dirty="0" smtClean="0">
                <a:solidFill>
                  <a:schemeClr val="tx1">
                    <a:lumMod val="75000"/>
                    <a:lumOff val="25000"/>
                  </a:schemeClr>
                </a:solidFill>
              </a:rPr>
              <a:t>Présentation </a:t>
            </a:r>
            <a:r>
              <a:rPr lang="fr-CH" sz="2400" dirty="0">
                <a:solidFill>
                  <a:schemeClr val="tx1">
                    <a:lumMod val="75000"/>
                    <a:lumOff val="25000"/>
                  </a:schemeClr>
                </a:solidFill>
              </a:rPr>
              <a:t>et élection du comité de </a:t>
            </a:r>
            <a:r>
              <a:rPr lang="fr-CH" sz="2400" dirty="0" smtClean="0">
                <a:solidFill>
                  <a:schemeClr val="tx1">
                    <a:lumMod val="75000"/>
                    <a:lumOff val="25000"/>
                  </a:schemeClr>
                </a:solidFill>
              </a:rPr>
              <a:t>l’ARF</a:t>
            </a:r>
            <a:endParaRPr lang="fr-FR" sz="2400" dirty="0">
              <a:solidFill>
                <a:schemeClr val="tx1">
                  <a:lumMod val="75000"/>
                  <a:lumOff val="25000"/>
                </a:schemeClr>
              </a:solidFill>
            </a:endParaRPr>
          </a:p>
          <a:p>
            <a:pPr marL="800100" lvl="1" indent="-342900">
              <a:buFont typeface="+mj-lt"/>
              <a:buAutoNum type="alphaLcParenR"/>
            </a:pPr>
            <a:r>
              <a:rPr lang="fr-CH" sz="2000" dirty="0">
                <a:solidFill>
                  <a:schemeClr val="tx1">
                    <a:lumMod val="75000"/>
                    <a:lumOff val="25000"/>
                  </a:schemeClr>
                </a:solidFill>
              </a:rPr>
              <a:t>Présentation des candidats</a:t>
            </a:r>
            <a:endParaRPr lang="fr-FR" sz="2000" dirty="0">
              <a:solidFill>
                <a:schemeClr val="tx1">
                  <a:lumMod val="75000"/>
                  <a:lumOff val="25000"/>
                </a:schemeClr>
              </a:solidFill>
            </a:endParaRPr>
          </a:p>
          <a:p>
            <a:pPr marL="800100" lvl="1" indent="-342900">
              <a:buFont typeface="+mj-lt"/>
              <a:buAutoNum type="alphaLcParenR"/>
            </a:pPr>
            <a:r>
              <a:rPr lang="fr-CH" sz="2000" dirty="0">
                <a:solidFill>
                  <a:schemeClr val="tx1">
                    <a:lumMod val="75000"/>
                    <a:lumOff val="25000"/>
                  </a:schemeClr>
                </a:solidFill>
              </a:rPr>
              <a:t>Election</a:t>
            </a:r>
            <a:endParaRPr lang="fr-FR" sz="2000" dirty="0">
              <a:solidFill>
                <a:schemeClr val="tx1">
                  <a:lumMod val="75000"/>
                  <a:lumOff val="25000"/>
                </a:schemeClr>
              </a:solidFill>
            </a:endParaRPr>
          </a:p>
          <a:p>
            <a:pPr marL="800100" lvl="1" indent="-342900">
              <a:buFont typeface="+mj-lt"/>
              <a:buAutoNum type="alphaLcParenR"/>
            </a:pPr>
            <a:r>
              <a:rPr lang="fr-CH" sz="2000" dirty="0">
                <a:solidFill>
                  <a:schemeClr val="tx1">
                    <a:lumMod val="75000"/>
                    <a:lumOff val="25000"/>
                  </a:schemeClr>
                </a:solidFill>
              </a:rPr>
              <a:t>Election de la </a:t>
            </a:r>
            <a:r>
              <a:rPr lang="fr-CH" sz="2000" dirty="0" smtClean="0">
                <a:solidFill>
                  <a:schemeClr val="tx1">
                    <a:lumMod val="75000"/>
                    <a:lumOff val="25000"/>
                  </a:schemeClr>
                </a:solidFill>
              </a:rPr>
              <a:t>présidence</a:t>
            </a:r>
          </a:p>
          <a:p>
            <a:pPr marL="800100" lvl="1" indent="-342900">
              <a:buFont typeface="+mj-lt"/>
              <a:buAutoNum type="alphaLcParenR"/>
            </a:pPr>
            <a:r>
              <a:rPr lang="fr-CH" sz="2000" dirty="0" smtClean="0">
                <a:solidFill>
                  <a:schemeClr val="tx1">
                    <a:lumMod val="75000"/>
                    <a:lumOff val="25000"/>
                  </a:schemeClr>
                </a:solidFill>
              </a:rPr>
              <a:t>Election des vérificateurs de comptes</a:t>
            </a:r>
            <a:endParaRPr lang="fr-FR" sz="2000" dirty="0">
              <a:solidFill>
                <a:schemeClr val="tx1">
                  <a:lumMod val="75000"/>
                  <a:lumOff val="25000"/>
                </a:schemeClr>
              </a:solidFill>
            </a:endParaRPr>
          </a:p>
          <a:p>
            <a:pPr>
              <a:buFont typeface="+mj-lt"/>
              <a:buAutoNum type="arabicPeriod"/>
            </a:pPr>
            <a:r>
              <a:rPr lang="fr-CH" sz="2400" dirty="0">
                <a:solidFill>
                  <a:schemeClr val="tx1">
                    <a:lumMod val="75000"/>
                    <a:lumOff val="25000"/>
                  </a:schemeClr>
                </a:solidFill>
              </a:rPr>
              <a:t>Présentation et adoption des statuts. </a:t>
            </a:r>
            <a:r>
              <a:rPr lang="fr-CH" sz="1800" i="1" dirty="0">
                <a:solidFill>
                  <a:schemeClr val="tx1">
                    <a:lumMod val="75000"/>
                    <a:lumOff val="25000"/>
                  </a:schemeClr>
                </a:solidFill>
              </a:rPr>
              <a:t>Ceux-ci peuvent être consultés en scannant le QR-Code</a:t>
            </a:r>
            <a:endParaRPr lang="fr-FR" sz="1800" i="1" dirty="0">
              <a:solidFill>
                <a:schemeClr val="tx1">
                  <a:lumMod val="75000"/>
                  <a:lumOff val="25000"/>
                </a:schemeClr>
              </a:solidFill>
            </a:endParaRPr>
          </a:p>
          <a:p>
            <a:pPr>
              <a:buFont typeface="+mj-lt"/>
              <a:buAutoNum type="arabicPeriod"/>
            </a:pPr>
            <a:r>
              <a:rPr lang="fr-CH" sz="2400" dirty="0">
                <a:solidFill>
                  <a:schemeClr val="tx1">
                    <a:lumMod val="75000"/>
                    <a:lumOff val="25000"/>
                  </a:schemeClr>
                </a:solidFill>
              </a:rPr>
              <a:t>Finances : cotisation FMEP et </a:t>
            </a:r>
            <a:r>
              <a:rPr lang="fr-CH" sz="2400" dirty="0" smtClean="0">
                <a:solidFill>
                  <a:schemeClr val="tx1">
                    <a:lumMod val="75000"/>
                    <a:lumOff val="25000"/>
                  </a:schemeClr>
                </a:solidFill>
              </a:rPr>
              <a:t>ARF</a:t>
            </a:r>
            <a:endParaRPr lang="fr-FR" sz="2400" dirty="0">
              <a:solidFill>
                <a:schemeClr val="tx1">
                  <a:lumMod val="75000"/>
                  <a:lumOff val="25000"/>
                </a:schemeClr>
              </a:solidFill>
            </a:endParaRPr>
          </a:p>
          <a:p>
            <a:pPr>
              <a:buFont typeface="+mj-lt"/>
              <a:buAutoNum type="arabicPeriod"/>
            </a:pPr>
            <a:r>
              <a:rPr lang="fr-CH" sz="2400" dirty="0">
                <a:solidFill>
                  <a:schemeClr val="tx1">
                    <a:lumMod val="75000"/>
                    <a:lumOff val="25000"/>
                  </a:schemeClr>
                </a:solidFill>
              </a:rPr>
              <a:t>Divers</a:t>
            </a:r>
            <a:endParaRPr lang="fr-FR" sz="2400" dirty="0">
              <a:solidFill>
                <a:schemeClr val="tx1">
                  <a:lumMod val="75000"/>
                  <a:lumOff val="25000"/>
                </a:schemeClr>
              </a:solidFill>
            </a:endParaRPr>
          </a:p>
          <a:p>
            <a:pPr>
              <a:buFont typeface="+mj-lt"/>
              <a:buAutoNum type="arabicPeriod"/>
            </a:pPr>
            <a:r>
              <a:rPr lang="fr-CH" sz="2400" dirty="0">
                <a:solidFill>
                  <a:schemeClr val="tx1">
                    <a:lumMod val="75000"/>
                    <a:lumOff val="25000"/>
                  </a:schemeClr>
                </a:solidFill>
              </a:rPr>
              <a:t>Apéritif dînatoire</a:t>
            </a:r>
            <a:endParaRPr lang="fr-FR" sz="2400" dirty="0">
              <a:solidFill>
                <a:schemeClr val="tx1">
                  <a:lumMod val="75000"/>
                  <a:lumOff val="25000"/>
                </a:schemeClr>
              </a:solidFill>
            </a:endParaRPr>
          </a:p>
          <a:p>
            <a:pPr marL="0" indent="0">
              <a:buNone/>
              <a:tabLst>
                <a:tab pos="360363" algn="l"/>
              </a:tabLst>
            </a:pPr>
            <a:endParaRPr lang="fr-FR" sz="1800" dirty="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smtClean="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Divers</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p:cNvPicPr>
            <a:picLocks noChangeAspect="1"/>
          </p:cNvPicPr>
          <p:nvPr/>
        </p:nvPicPr>
        <p:blipFill>
          <a:blip r:embed="rId3"/>
          <a:stretch>
            <a:fillRect/>
          </a:stretch>
        </p:blipFill>
        <p:spPr>
          <a:xfrm>
            <a:off x="2843808" y="2996952"/>
            <a:ext cx="3575593" cy="1940700"/>
          </a:xfrm>
          <a:prstGeom prst="rect">
            <a:avLst/>
          </a:prstGeom>
        </p:spPr>
      </p:pic>
    </p:spTree>
    <p:extLst>
      <p:ext uri="{BB962C8B-B14F-4D97-AF65-F5344CB8AC3E}">
        <p14:creationId xmlns:p14="http://schemas.microsoft.com/office/powerpoint/2010/main" val="257843411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Image 3" descr="Une image contenant texte, Police, blanc&#10;&#10;Description générée automatiquement"/>
          <p:cNvPicPr/>
          <p:nvPr/>
        </p:nvPicPr>
        <p:blipFill>
          <a:blip r:embed="rId3"/>
          <a:stretch>
            <a:fillRect/>
          </a:stretch>
        </p:blipFill>
        <p:spPr>
          <a:xfrm>
            <a:off x="3995936" y="1310097"/>
            <a:ext cx="3456384" cy="1224136"/>
          </a:xfrm>
          <a:prstGeom prst="rect">
            <a:avLst/>
          </a:prstGeom>
        </p:spPr>
      </p:pic>
      <p:pic>
        <p:nvPicPr>
          <p:cNvPr id="5" name="Image 4" descr="Une image contenant texte, Police, ligne, capture d’écran&#10;&#10;Description générée automatiquement"/>
          <p:cNvPicPr/>
          <p:nvPr/>
        </p:nvPicPr>
        <p:blipFill rotWithShape="1">
          <a:blip r:embed="rId4">
            <a:extLst>
              <a:ext uri="{28A0092B-C50C-407E-A947-70E740481C1C}">
                <a14:useLocalDpi xmlns:a14="http://schemas.microsoft.com/office/drawing/2010/main" val="0"/>
              </a:ext>
            </a:extLst>
          </a:blip>
          <a:srcRect l="1788"/>
          <a:stretch/>
        </p:blipFill>
        <p:spPr bwMode="auto">
          <a:xfrm>
            <a:off x="395536" y="2708920"/>
            <a:ext cx="6768752" cy="1728192"/>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827584" y="4965525"/>
            <a:ext cx="7776864" cy="584775"/>
          </a:xfrm>
          <a:prstGeom prst="rect">
            <a:avLst/>
          </a:prstGeom>
        </p:spPr>
        <p:txBody>
          <a:bodyPr wrap="square">
            <a:spAutoFit/>
          </a:bodyPr>
          <a:lstStyle/>
          <a:p>
            <a:pPr algn="just">
              <a:spcAft>
                <a:spcPts val="0"/>
              </a:spcAft>
            </a:pPr>
            <a:r>
              <a:rPr lang="fr-CH" kern="100" dirty="0" err="1">
                <a:latin typeface="Calibri" panose="020F0502020204030204" pitchFamily="34" charset="0"/>
                <a:ea typeface="Calibri" panose="020F0502020204030204" pitchFamily="34" charset="0"/>
                <a:cs typeface="Times New Roman" panose="02020603050405020304" pitchFamily="18" charset="0"/>
              </a:rPr>
              <a:t>Hans-Peter</a:t>
            </a:r>
            <a:r>
              <a:rPr lang="fr-CH" kern="100" dirty="0">
                <a:latin typeface="Calibri" panose="020F0502020204030204" pitchFamily="34" charset="0"/>
                <a:ea typeface="Calibri" panose="020F0502020204030204" pitchFamily="34" charset="0"/>
                <a:cs typeface="Times New Roman" panose="02020603050405020304" pitchFamily="18" charset="0"/>
              </a:rPr>
              <a:t> </a:t>
            </a:r>
            <a:r>
              <a:rPr lang="fr-CH" kern="100" dirty="0" err="1">
                <a:latin typeface="Calibri" panose="020F0502020204030204" pitchFamily="34" charset="0"/>
                <a:ea typeface="Calibri" panose="020F0502020204030204" pitchFamily="34" charset="0"/>
                <a:cs typeface="Times New Roman" panose="02020603050405020304" pitchFamily="18" charset="0"/>
              </a:rPr>
              <a:t>Tschudi</a:t>
            </a:r>
            <a:r>
              <a:rPr lang="fr-CH" kern="100" dirty="0">
                <a:latin typeface="Calibri" panose="020F0502020204030204" pitchFamily="34" charset="0"/>
                <a:ea typeface="Calibri" panose="020F0502020204030204" pitchFamily="34" charset="0"/>
                <a:cs typeface="Times New Roman" panose="02020603050405020304" pitchFamily="18" charset="0"/>
              </a:rPr>
              <a:t> : Il est impossible d’assurer le maintien du niveau de vie à la retraite « </a:t>
            </a:r>
            <a:r>
              <a:rPr lang="fr-CH" i="1" kern="100" dirty="0">
                <a:latin typeface="Calibri" panose="020F0502020204030204" pitchFamily="34" charset="0"/>
                <a:ea typeface="Calibri" panose="020F0502020204030204" pitchFamily="34" charset="0"/>
                <a:cs typeface="Times New Roman" panose="02020603050405020304" pitchFamily="18" charset="0"/>
              </a:rPr>
              <a:t>si on ne compense pas d’une manière ou d’une autre le renchérissement</a:t>
            </a:r>
            <a:r>
              <a:rPr lang="fr-CH" kern="100" dirty="0">
                <a:latin typeface="Calibri" panose="020F0502020204030204" pitchFamily="34" charset="0"/>
                <a:ea typeface="Calibri" panose="020F0502020204030204" pitchFamily="34" charset="0"/>
                <a:cs typeface="Times New Roman" panose="02020603050405020304" pitchFamily="18" charset="0"/>
              </a:rPr>
              <a:t> ». (6 juin 1972)</a:t>
            </a:r>
            <a:endParaRPr lang="fr-CH" sz="9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a:picLocks noChangeAspect="1"/>
          </p:cNvPicPr>
          <p:nvPr/>
        </p:nvPicPr>
        <p:blipFill>
          <a:blip r:embed="rId5"/>
          <a:stretch>
            <a:fillRect/>
          </a:stretch>
        </p:blipFill>
        <p:spPr>
          <a:xfrm>
            <a:off x="2123728" y="1508284"/>
            <a:ext cx="1570259" cy="852120"/>
          </a:xfrm>
          <a:prstGeom prst="rect">
            <a:avLst/>
          </a:prstGeom>
        </p:spPr>
      </p:pic>
    </p:spTree>
    <p:extLst>
      <p:ext uri="{BB962C8B-B14F-4D97-AF65-F5344CB8AC3E}">
        <p14:creationId xmlns:p14="http://schemas.microsoft.com/office/powerpoint/2010/main" val="2135404231"/>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Image 1"/>
          <p:cNvPicPr>
            <a:picLocks noChangeAspect="1"/>
          </p:cNvPicPr>
          <p:nvPr/>
        </p:nvPicPr>
        <p:blipFill>
          <a:blip r:embed="rId3"/>
          <a:stretch>
            <a:fillRect/>
          </a:stretch>
        </p:blipFill>
        <p:spPr>
          <a:xfrm>
            <a:off x="2339752" y="1052736"/>
            <a:ext cx="1320215" cy="716564"/>
          </a:xfrm>
          <a:prstGeom prst="rect">
            <a:avLst/>
          </a:prstGeom>
        </p:spPr>
      </p:pic>
      <p:sp>
        <p:nvSpPr>
          <p:cNvPr id="3" name="Rectangle 2"/>
          <p:cNvSpPr/>
          <p:nvPr/>
        </p:nvSpPr>
        <p:spPr>
          <a:xfrm>
            <a:off x="732064" y="2060848"/>
            <a:ext cx="8712968" cy="769441"/>
          </a:xfrm>
          <a:prstGeom prst="rect">
            <a:avLst/>
          </a:prstGeom>
        </p:spPr>
        <p:txBody>
          <a:bodyPr wrap="square">
            <a:spAutoFit/>
          </a:bodyPr>
          <a:lstStyle/>
          <a:p>
            <a:r>
              <a:rPr lang="fr-FR" b="1" dirty="0"/>
              <a:t>Loi fédérale</a:t>
            </a:r>
            <a:br>
              <a:rPr lang="fr-FR" b="1" dirty="0"/>
            </a:br>
            <a:r>
              <a:rPr lang="fr-FR" b="1" dirty="0"/>
              <a:t>sur la prévoyance professionnelle vieillesse, survivants et </a:t>
            </a:r>
            <a:r>
              <a:rPr lang="fr-FR" b="1" dirty="0" smtClean="0"/>
              <a:t>invalidité (LPP</a:t>
            </a:r>
            <a:r>
              <a:rPr lang="fr-FR" b="1" dirty="0"/>
              <a:t>)</a:t>
            </a:r>
          </a:p>
          <a:p>
            <a:r>
              <a:rPr lang="fr-FR" sz="1200" i="1" dirty="0"/>
              <a:t>du 25 juin 1982 (État le 1</a:t>
            </a:r>
            <a:r>
              <a:rPr lang="fr-FR" sz="1200" i="1" baseline="30000" dirty="0"/>
              <a:t>er</a:t>
            </a:r>
            <a:r>
              <a:rPr lang="fr-FR" sz="1200" i="1" dirty="0"/>
              <a:t> janvier 2024)</a:t>
            </a:r>
          </a:p>
        </p:txBody>
      </p:sp>
      <p:sp>
        <p:nvSpPr>
          <p:cNvPr id="5" name="Rectangle 4"/>
          <p:cNvSpPr/>
          <p:nvPr/>
        </p:nvSpPr>
        <p:spPr>
          <a:xfrm>
            <a:off x="395536" y="3429000"/>
            <a:ext cx="8496944" cy="2308324"/>
          </a:xfrm>
          <a:prstGeom prst="rect">
            <a:avLst/>
          </a:prstGeom>
        </p:spPr>
        <p:txBody>
          <a:bodyPr wrap="square">
            <a:spAutoFit/>
          </a:bodyPr>
          <a:lstStyle/>
          <a:p>
            <a:r>
              <a:rPr lang="fr-FR" b="1" dirty="0">
                <a:hlinkClick r:id="rId4"/>
              </a:rPr>
              <a:t>Art. 36</a:t>
            </a:r>
            <a:r>
              <a:rPr lang="fr-FR" b="1" baseline="30000" dirty="0">
                <a:hlinkClick r:id="rId5"/>
              </a:rPr>
              <a:t>124</a:t>
            </a:r>
            <a:r>
              <a:rPr lang="fr-FR" b="1" dirty="0">
                <a:hlinkClick r:id="rId4"/>
              </a:rPr>
              <a:t> Adaptation à l’évolution des prix</a:t>
            </a:r>
            <a:endParaRPr lang="fr-FR" b="1" dirty="0"/>
          </a:p>
          <a:p>
            <a:r>
              <a:rPr lang="fr-FR" baseline="30000" dirty="0"/>
              <a:t>1</a:t>
            </a:r>
            <a:r>
              <a:rPr lang="fr-FR" dirty="0"/>
              <a:t> Les rentes de survivants et les rentes d’invalidité en cours depuis plus de trois ans sont </a:t>
            </a:r>
            <a:r>
              <a:rPr lang="fr-FR" dirty="0" smtClean="0"/>
              <a:t/>
            </a:r>
            <a:br>
              <a:rPr lang="fr-FR" dirty="0" smtClean="0"/>
            </a:br>
            <a:r>
              <a:rPr lang="fr-FR" dirty="0" smtClean="0"/>
              <a:t>  adaptées </a:t>
            </a:r>
            <a:r>
              <a:rPr lang="fr-FR" dirty="0"/>
              <a:t>à l’évolution des prix, jusqu’à l’âge de référence, conformément aux prescriptions </a:t>
            </a:r>
            <a:r>
              <a:rPr lang="fr-FR" dirty="0" smtClean="0"/>
              <a:t/>
            </a:r>
            <a:br>
              <a:rPr lang="fr-FR" dirty="0" smtClean="0"/>
            </a:br>
            <a:r>
              <a:rPr lang="fr-FR" dirty="0" smtClean="0"/>
              <a:t>  du </a:t>
            </a:r>
            <a:r>
              <a:rPr lang="fr-FR" dirty="0"/>
              <a:t>Conseil fédéral.</a:t>
            </a:r>
          </a:p>
          <a:p>
            <a:r>
              <a:rPr lang="fr-FR" baseline="30000" dirty="0"/>
              <a:t>2</a:t>
            </a:r>
            <a:r>
              <a:rPr lang="fr-FR" dirty="0"/>
              <a:t> Les rentes de survivants et les rentes d’invalidité qui ne doivent pas être adaptées à </a:t>
            </a:r>
            <a:r>
              <a:rPr lang="fr-FR" dirty="0" smtClean="0"/>
              <a:t/>
            </a:r>
            <a:br>
              <a:rPr lang="fr-FR" dirty="0" smtClean="0"/>
            </a:br>
            <a:r>
              <a:rPr lang="fr-FR" dirty="0" smtClean="0"/>
              <a:t>  l’évolution </a:t>
            </a:r>
            <a:r>
              <a:rPr lang="fr-FR" dirty="0"/>
              <a:t>des prix selon l’al. 1, ainsi que les rentes de vieillesse, sont adaptées à </a:t>
            </a:r>
            <a:r>
              <a:rPr lang="fr-FR" dirty="0" smtClean="0"/>
              <a:t/>
            </a:r>
            <a:br>
              <a:rPr lang="fr-FR" dirty="0" smtClean="0"/>
            </a:br>
            <a:r>
              <a:rPr lang="fr-FR" dirty="0" smtClean="0"/>
              <a:t>  l’évolution </a:t>
            </a:r>
            <a:r>
              <a:rPr lang="fr-FR" dirty="0"/>
              <a:t>des prix dans les limites des possibilités financières des institutions de </a:t>
            </a:r>
            <a:r>
              <a:rPr lang="fr-FR" dirty="0" smtClean="0"/>
              <a:t/>
            </a:r>
            <a:br>
              <a:rPr lang="fr-FR" dirty="0" smtClean="0"/>
            </a:br>
            <a:r>
              <a:rPr lang="fr-FR" dirty="0" smtClean="0"/>
              <a:t>  prévoyance</a:t>
            </a:r>
            <a:r>
              <a:rPr lang="fr-FR" dirty="0"/>
              <a:t>. L’organe paritaire ou l’organe suprême de l’institution de prévoyance décide </a:t>
            </a:r>
            <a:r>
              <a:rPr lang="fr-FR" dirty="0" smtClean="0"/>
              <a:t/>
            </a:r>
            <a:br>
              <a:rPr lang="fr-FR" dirty="0" smtClean="0"/>
            </a:br>
            <a:r>
              <a:rPr lang="fr-FR" dirty="0" smtClean="0"/>
              <a:t>  chaque </a:t>
            </a:r>
            <a:r>
              <a:rPr lang="fr-FR" dirty="0"/>
              <a:t>année si et dans quelle mesure les rentes doivent être adaptées.</a:t>
            </a:r>
          </a:p>
        </p:txBody>
      </p:sp>
    </p:spTree>
    <p:extLst>
      <p:ext uri="{BB962C8B-B14F-4D97-AF65-F5344CB8AC3E}">
        <p14:creationId xmlns:p14="http://schemas.microsoft.com/office/powerpoint/2010/main" val="3222275005"/>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3"/>
          <a:stretch>
            <a:fillRect/>
          </a:stretch>
        </p:blipFill>
        <p:spPr>
          <a:xfrm>
            <a:off x="2339752" y="1052736"/>
            <a:ext cx="1320215" cy="716564"/>
          </a:xfrm>
          <a:prstGeom prst="rect">
            <a:avLst/>
          </a:prstGeom>
        </p:spPr>
      </p:pic>
      <p:pic>
        <p:nvPicPr>
          <p:cNvPr id="4" name="Image 3" descr="Une image contenant texte, Police, capture d’écran, reçu&#10;&#10;Description générée automatiquement"/>
          <p:cNvPicPr/>
          <p:nvPr/>
        </p:nvPicPr>
        <p:blipFill rotWithShape="1">
          <a:blip r:embed="rId4"/>
          <a:srcRect b="57824"/>
          <a:stretch/>
        </p:blipFill>
        <p:spPr bwMode="auto">
          <a:xfrm>
            <a:off x="779607" y="2348880"/>
            <a:ext cx="5760720" cy="942340"/>
          </a:xfrm>
          <a:prstGeom prst="rect">
            <a:avLst/>
          </a:prstGeom>
          <a:ln>
            <a:noFill/>
          </a:ln>
          <a:extLst>
            <a:ext uri="{53640926-AAD7-44D8-BBD7-CCE9431645EC}">
              <a14:shadowObscured xmlns:a14="http://schemas.microsoft.com/office/drawing/2010/main"/>
            </a:ext>
          </a:extLst>
        </p:spPr>
      </p:pic>
      <p:pic>
        <p:nvPicPr>
          <p:cNvPr id="6" name="Image 5" descr="Une image contenant texte, capture d’écran, Police, reçu&#10;&#10;Description générée automatiquement"/>
          <p:cNvPicPr/>
          <p:nvPr/>
        </p:nvPicPr>
        <p:blipFill rotWithShape="1">
          <a:blip r:embed="rId5"/>
          <a:srcRect b="53717"/>
          <a:stretch/>
        </p:blipFill>
        <p:spPr bwMode="auto">
          <a:xfrm>
            <a:off x="2123728" y="3870800"/>
            <a:ext cx="5954395" cy="12992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4387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3"/>
          <a:stretch>
            <a:fillRect/>
          </a:stretch>
        </p:blipFill>
        <p:spPr>
          <a:xfrm>
            <a:off x="2339752" y="1052736"/>
            <a:ext cx="1320215" cy="716564"/>
          </a:xfrm>
          <a:prstGeom prst="rect">
            <a:avLst/>
          </a:prstGeom>
        </p:spPr>
      </p:pic>
      <p:pic>
        <p:nvPicPr>
          <p:cNvPr id="4" name="Image 3" descr="Une image contenant texte, capture d’écran, Police, nombre&#10;&#10;Description générée automatiquement"/>
          <p:cNvPicPr/>
          <p:nvPr/>
        </p:nvPicPr>
        <p:blipFill>
          <a:blip r:embed="rId4"/>
          <a:stretch>
            <a:fillRect/>
          </a:stretch>
        </p:blipFill>
        <p:spPr>
          <a:xfrm>
            <a:off x="1691640" y="2436495"/>
            <a:ext cx="5760720" cy="1985010"/>
          </a:xfrm>
          <a:prstGeom prst="rect">
            <a:avLst/>
          </a:prstGeom>
        </p:spPr>
      </p:pic>
    </p:spTree>
    <p:extLst>
      <p:ext uri="{BB962C8B-B14F-4D97-AF65-F5344CB8AC3E}">
        <p14:creationId xmlns:p14="http://schemas.microsoft.com/office/powerpoint/2010/main" val="42892628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Image 2"/>
          <p:cNvPicPr>
            <a:picLocks noChangeAspect="1"/>
          </p:cNvPicPr>
          <p:nvPr/>
        </p:nvPicPr>
        <p:blipFill>
          <a:blip r:embed="rId3"/>
          <a:stretch>
            <a:fillRect/>
          </a:stretch>
        </p:blipFill>
        <p:spPr>
          <a:xfrm>
            <a:off x="1475656" y="1484784"/>
            <a:ext cx="1320215" cy="716564"/>
          </a:xfrm>
          <a:prstGeom prst="rect">
            <a:avLst/>
          </a:prstGeom>
        </p:spPr>
      </p:pic>
      <p:pic>
        <p:nvPicPr>
          <p:cNvPr id="4" name="Image 3" descr="Une image contenant texte, capture d’écran, menu, nombre&#10;&#10;Description générée automatiquement"/>
          <p:cNvPicPr/>
          <p:nvPr/>
        </p:nvPicPr>
        <p:blipFill>
          <a:blip r:embed="rId4"/>
          <a:stretch>
            <a:fillRect/>
          </a:stretch>
        </p:blipFill>
        <p:spPr>
          <a:xfrm>
            <a:off x="3203848" y="950057"/>
            <a:ext cx="4448175" cy="5772150"/>
          </a:xfrm>
          <a:prstGeom prst="rect">
            <a:avLst/>
          </a:prstGeom>
        </p:spPr>
      </p:pic>
    </p:spTree>
    <p:extLst>
      <p:ext uri="{BB962C8B-B14F-4D97-AF65-F5344CB8AC3E}">
        <p14:creationId xmlns:p14="http://schemas.microsoft.com/office/powerpoint/2010/main" val="12260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ligne, capture d’écran, texte, Tracé&#10;&#10;Description générée automatiquement"/>
          <p:cNvPicPr/>
          <p:nvPr/>
        </p:nvPicPr>
        <p:blipFill rotWithShape="1">
          <a:blip r:embed="rId3"/>
          <a:srcRect t="3139" b="3139"/>
          <a:stretch/>
        </p:blipFill>
        <p:spPr bwMode="auto">
          <a:xfrm>
            <a:off x="1907704" y="1927823"/>
            <a:ext cx="5610225" cy="1990725"/>
          </a:xfrm>
          <a:prstGeom prst="rect">
            <a:avLst/>
          </a:prstGeom>
          <a:ln>
            <a:noFill/>
          </a:ln>
          <a:extLst>
            <a:ext uri="{53640926-AAD7-44D8-BBD7-CCE9431645EC}">
              <a14:shadowObscured xmlns:a14="http://schemas.microsoft.com/office/drawing/2010/main"/>
            </a:ext>
          </a:extLst>
        </p:spPr>
      </p:pic>
      <p:pic>
        <p:nvPicPr>
          <p:cNvPr id="3" name="Image 2"/>
          <p:cNvPicPr/>
          <p:nvPr/>
        </p:nvPicPr>
        <p:blipFill>
          <a:blip r:embed="rId4">
            <a:extLst>
              <a:ext uri="{28A0092B-C50C-407E-A947-70E740481C1C}">
                <a14:useLocalDpi xmlns:a14="http://schemas.microsoft.com/office/drawing/2010/main" val="0"/>
              </a:ext>
            </a:extLst>
          </a:blip>
          <a:srcRect/>
          <a:stretch>
            <a:fillRect/>
          </a:stretch>
        </p:blipFill>
        <p:spPr bwMode="auto">
          <a:xfrm>
            <a:off x="1259632" y="4653136"/>
            <a:ext cx="6590030" cy="1188720"/>
          </a:xfrm>
          <a:prstGeom prst="rect">
            <a:avLst/>
          </a:prstGeom>
          <a:noFill/>
        </p:spPr>
      </p:pic>
      <p:sp>
        <p:nvSpPr>
          <p:cNvPr id="4"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Image 4"/>
          <p:cNvPicPr>
            <a:picLocks noChangeAspect="1"/>
          </p:cNvPicPr>
          <p:nvPr/>
        </p:nvPicPr>
        <p:blipFill>
          <a:blip r:embed="rId5"/>
          <a:stretch>
            <a:fillRect/>
          </a:stretch>
        </p:blipFill>
        <p:spPr>
          <a:xfrm>
            <a:off x="2339752" y="1052736"/>
            <a:ext cx="1320215" cy="716564"/>
          </a:xfrm>
          <a:prstGeom prst="rect">
            <a:avLst/>
          </a:prstGeom>
        </p:spPr>
      </p:pic>
    </p:spTree>
    <p:extLst>
      <p:ext uri="{BB962C8B-B14F-4D97-AF65-F5344CB8AC3E}">
        <p14:creationId xmlns:p14="http://schemas.microsoft.com/office/powerpoint/2010/main" val="2641537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2238" y="3717032"/>
            <a:ext cx="5184576" cy="2062103"/>
          </a:xfrm>
          <a:prstGeom prst="rect">
            <a:avLst/>
          </a:prstGeom>
        </p:spPr>
        <p:txBody>
          <a:bodyPr wrap="square">
            <a:spAutoFit/>
          </a:bodyPr>
          <a:lstStyle/>
          <a:p>
            <a:pPr algn="just"/>
            <a:r>
              <a:rPr lang="de-DE" dirty="0"/>
              <a:t>Dank eines sehr guten Finanzjahres und trotz der Turbulenzen an den Börsenmärkten beschloss der Verwaltungsrat, auf den Konten der Versicherten einen Zins von 4.% zu verteilen, was einem Betrag von </a:t>
            </a:r>
            <a:r>
              <a:rPr lang="de-DE" dirty="0" smtClean="0"/>
              <a:t/>
            </a:r>
            <a:br>
              <a:rPr lang="de-DE" dirty="0" smtClean="0"/>
            </a:br>
            <a:r>
              <a:rPr lang="de-DE" dirty="0" smtClean="0"/>
              <a:t>CHF </a:t>
            </a:r>
            <a:r>
              <a:rPr lang="de-DE" dirty="0"/>
              <a:t>108 Millionen entspricht. Der Verwaltungsrat beschloss, den Rentnern eine zusätzliche halbe Monatsrente zu gewähren, was rund </a:t>
            </a:r>
            <a:r>
              <a:rPr lang="de-DE" dirty="0" smtClean="0"/>
              <a:t>CHF </a:t>
            </a:r>
            <a:r>
              <a:rPr lang="de-DE" dirty="0"/>
              <a:t>9 Millionen kostete.</a:t>
            </a:r>
            <a:endParaRPr lang="fr-CH" dirty="0"/>
          </a:p>
        </p:txBody>
      </p:sp>
      <p:sp>
        <p:nvSpPr>
          <p:cNvPr id="5" name="Rectangle 4"/>
          <p:cNvSpPr/>
          <p:nvPr/>
        </p:nvSpPr>
        <p:spPr>
          <a:xfrm>
            <a:off x="3094526" y="1268760"/>
            <a:ext cx="5904656" cy="2062103"/>
          </a:xfrm>
          <a:prstGeom prst="rect">
            <a:avLst/>
          </a:prstGeom>
        </p:spPr>
        <p:txBody>
          <a:bodyPr wrap="square">
            <a:spAutoFit/>
          </a:bodyPr>
          <a:lstStyle/>
          <a:p>
            <a:pPr algn="just"/>
            <a:r>
              <a:rPr lang="fr-FR" dirty="0">
                <a:solidFill>
                  <a:srgbClr val="AD441D"/>
                </a:solidFill>
              </a:rPr>
              <a:t>Grâce à un très bon exercice financier, et ce malgré les perturbations sur les marchés boursiers, le Conseil d'administration a décidé de distribuer un intérêt de </a:t>
            </a:r>
            <a:r>
              <a:rPr lang="fr-FR" dirty="0" smtClean="0">
                <a:solidFill>
                  <a:srgbClr val="AD441D"/>
                </a:solidFill>
              </a:rPr>
              <a:t>4% </a:t>
            </a:r>
            <a:r>
              <a:rPr lang="fr-FR" dirty="0">
                <a:solidFill>
                  <a:srgbClr val="AD441D"/>
                </a:solidFill>
              </a:rPr>
              <a:t>sur les comptes des assurés, ce qui correspond à un montant de </a:t>
            </a:r>
            <a:r>
              <a:rPr lang="fr-FR" dirty="0" smtClean="0">
                <a:solidFill>
                  <a:srgbClr val="AD441D"/>
                </a:solidFill>
              </a:rPr>
              <a:t/>
            </a:r>
            <a:br>
              <a:rPr lang="fr-FR" dirty="0" smtClean="0">
                <a:solidFill>
                  <a:srgbClr val="AD441D"/>
                </a:solidFill>
              </a:rPr>
            </a:br>
            <a:r>
              <a:rPr lang="fr-FR" dirty="0" smtClean="0">
                <a:solidFill>
                  <a:srgbClr val="AD441D"/>
                </a:solidFill>
              </a:rPr>
              <a:t>CHF 108 </a:t>
            </a:r>
            <a:r>
              <a:rPr lang="fr-FR" dirty="0">
                <a:solidFill>
                  <a:srgbClr val="AD441D"/>
                </a:solidFill>
              </a:rPr>
              <a:t>millions. Il </a:t>
            </a:r>
            <a:r>
              <a:rPr lang="fr-FR">
                <a:solidFill>
                  <a:srgbClr val="AD441D"/>
                </a:solidFill>
              </a:rPr>
              <a:t>a </a:t>
            </a:r>
            <a:r>
              <a:rPr lang="fr-FR" smtClean="0">
                <a:solidFill>
                  <a:srgbClr val="AD441D"/>
                </a:solidFill>
              </a:rPr>
              <a:t>également </a:t>
            </a:r>
            <a:r>
              <a:rPr lang="fr-FR" dirty="0">
                <a:solidFill>
                  <a:srgbClr val="AD441D"/>
                </a:solidFill>
              </a:rPr>
              <a:t>décidé d'attribuer aux bénéficiaires de rente le versement d'une demi-rente mensuelle complémentaire à caractère exceptionnel pour un coût d'environ </a:t>
            </a:r>
            <a:r>
              <a:rPr lang="fr-FR" dirty="0" smtClean="0">
                <a:solidFill>
                  <a:srgbClr val="AD441D"/>
                </a:solidFill>
              </a:rPr>
              <a:t>CHF </a:t>
            </a:r>
            <a:r>
              <a:rPr lang="fr-FR" dirty="0">
                <a:solidFill>
                  <a:srgbClr val="AD441D"/>
                </a:solidFill>
              </a:rPr>
              <a:t>9 </a:t>
            </a:r>
            <a:r>
              <a:rPr lang="fr-FR" dirty="0" smtClean="0">
                <a:solidFill>
                  <a:srgbClr val="AD441D"/>
                </a:solidFill>
              </a:rPr>
              <a:t>millions.</a:t>
            </a:r>
            <a:endParaRPr lang="fr-CH" dirty="0">
              <a:solidFill>
                <a:srgbClr val="AD441D"/>
              </a:solidFill>
            </a:endParaRPr>
          </a:p>
        </p:txBody>
      </p:sp>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Image 6"/>
          <p:cNvPicPr>
            <a:picLocks noChangeAspect="1"/>
          </p:cNvPicPr>
          <p:nvPr/>
        </p:nvPicPr>
        <p:blipFill>
          <a:blip r:embed="rId3"/>
          <a:stretch>
            <a:fillRect/>
          </a:stretch>
        </p:blipFill>
        <p:spPr>
          <a:xfrm>
            <a:off x="7092280" y="4221088"/>
            <a:ext cx="1320215" cy="716564"/>
          </a:xfrm>
          <a:prstGeom prst="rect">
            <a:avLst/>
          </a:prstGeom>
        </p:spPr>
      </p:pic>
    </p:spTree>
    <p:extLst>
      <p:ext uri="{BB962C8B-B14F-4D97-AF65-F5344CB8AC3E}">
        <p14:creationId xmlns:p14="http://schemas.microsoft.com/office/powerpoint/2010/main" val="3492577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3"/>
          <p:cNvSpPr txBox="1">
            <a:spLocks/>
          </p:cNvSpPr>
          <p:nvPr/>
        </p:nvSpPr>
        <p:spPr>
          <a:xfrm>
            <a:off x="755576" y="950057"/>
            <a:ext cx="8388424" cy="72008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tabLst>
                <a:tab pos="449263" algn="l"/>
              </a:tabLst>
            </a:pPr>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6. Varia</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212475" y="1736974"/>
            <a:ext cx="7992888" cy="2062103"/>
          </a:xfrm>
          <a:prstGeom prst="rect">
            <a:avLst/>
          </a:prstGeom>
        </p:spPr>
        <p:txBody>
          <a:bodyPr wrap="square">
            <a:spAutoFit/>
          </a:bodyPr>
          <a:lstStyle/>
          <a:p>
            <a:pPr algn="just"/>
            <a:r>
              <a:rPr lang="fr-FR" dirty="0">
                <a:solidFill>
                  <a:srgbClr val="AD441D"/>
                </a:solidFill>
              </a:rPr>
              <a:t>Compte tenu de l’évolution de la situation financière de la Caisse, de la performance fortement négative de l’année 2022 et tenant compte que la performance de l’année 2023 n’a pas permis une évolution des degrés de couverture en ligne avec les objectifs, le Conseil d’Administration a considéré que les conditions pour une indexation des rentes n’étaient pas réunies</a:t>
            </a:r>
            <a:r>
              <a:rPr lang="fr-FR" dirty="0" smtClean="0">
                <a:solidFill>
                  <a:srgbClr val="AD441D"/>
                </a:solidFill>
              </a:rPr>
              <a:t>.</a:t>
            </a:r>
          </a:p>
          <a:p>
            <a:pPr algn="just"/>
            <a:r>
              <a:rPr lang="fr-FR" dirty="0">
                <a:solidFill>
                  <a:srgbClr val="AD441D"/>
                </a:solidFill>
              </a:rPr>
              <a:t>Conscient de l’importance de la compensation du renchérissement pour les bénéficiaires de rentes, le Conseil d’Administration poursuit l’analyse débutée maintenant depuis plusieurs mois en lien avec cette problématique.</a:t>
            </a:r>
            <a:endParaRPr lang="fr-CH" dirty="0">
              <a:solidFill>
                <a:srgbClr val="AD441D"/>
              </a:solidFill>
            </a:endParaRPr>
          </a:p>
        </p:txBody>
      </p:sp>
      <p:sp>
        <p:nvSpPr>
          <p:cNvPr id="8" name="Rectangle 7"/>
          <p:cNvSpPr/>
          <p:nvPr/>
        </p:nvSpPr>
        <p:spPr>
          <a:xfrm>
            <a:off x="193956" y="4005064"/>
            <a:ext cx="8784976" cy="1815882"/>
          </a:xfrm>
          <a:prstGeom prst="rect">
            <a:avLst/>
          </a:prstGeom>
        </p:spPr>
        <p:txBody>
          <a:bodyPr wrap="square">
            <a:spAutoFit/>
          </a:bodyPr>
          <a:lstStyle/>
          <a:p>
            <a:pPr algn="just"/>
            <a:r>
              <a:rPr lang="de-DE" dirty="0"/>
              <a:t>Unter Berücksichtigung der Entwicklung der finanziellen Situation der Kasse, der stark negativen Performance des Jahres 2022 und in Anbetracht der Tatsache, dass die Performance des Jahres 2023 keine zielkonforme Entwicklung der Deckungsgrade ermöglichte, war der Verwaltungsrat der Auffassung, dass die Voraussetzungen für eine Indexierung der Renten nicht erfüllt waren.</a:t>
            </a:r>
          </a:p>
          <a:p>
            <a:pPr algn="just"/>
            <a:r>
              <a:rPr lang="de-DE" dirty="0"/>
              <a:t>Der Verwaltungsrat ist sich der Bedeutung des Teuerungsausgleichs für die Rentenbezüger bewusst und setzt die seit mehreren Monaten laufende Analyse.</a:t>
            </a:r>
            <a:endParaRPr lang="de-DE" dirty="0">
              <a:effectLst/>
            </a:endParaRPr>
          </a:p>
        </p:txBody>
      </p:sp>
      <p:pic>
        <p:nvPicPr>
          <p:cNvPr id="9" name="Image 8"/>
          <p:cNvPicPr>
            <a:picLocks noChangeAspect="1"/>
          </p:cNvPicPr>
          <p:nvPr/>
        </p:nvPicPr>
        <p:blipFill>
          <a:blip r:embed="rId3"/>
          <a:stretch>
            <a:fillRect/>
          </a:stretch>
        </p:blipFill>
        <p:spPr>
          <a:xfrm>
            <a:off x="2483768" y="967151"/>
            <a:ext cx="1320215" cy="716564"/>
          </a:xfrm>
          <a:prstGeom prst="rect">
            <a:avLst/>
          </a:prstGeom>
        </p:spPr>
      </p:pic>
    </p:spTree>
    <p:extLst>
      <p:ext uri="{BB962C8B-B14F-4D97-AF65-F5344CB8AC3E}">
        <p14:creationId xmlns:p14="http://schemas.microsoft.com/office/powerpoint/2010/main" val="2383788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5576" y="908720"/>
            <a:ext cx="8229600" cy="720080"/>
          </a:xfrm>
        </p:spPr>
        <p:txBody>
          <a:bodyPr/>
          <a:lstStyle/>
          <a:p>
            <a:pPr algn="l"/>
            <a:r>
              <a:rPr lang="fr-FR" sz="3200" b="1" kern="1200" dirty="0">
                <a:solidFill>
                  <a:schemeClr val="tx1">
                    <a:lumMod val="50000"/>
                    <a:lumOff val="50000"/>
                  </a:schemeClr>
                </a:solidFill>
              </a:rPr>
              <a:t>7. Apéritif </a:t>
            </a:r>
          </a:p>
        </p:txBody>
      </p:sp>
      <p:pic>
        <p:nvPicPr>
          <p:cNvPr id="3" name="Espace réservé du contenu 2"/>
          <p:cNvPicPr>
            <a:picLocks noGrp="1" noChangeAspect="1"/>
          </p:cNvPicPr>
          <p:nvPr>
            <p:ph idx="1"/>
          </p:nvPr>
        </p:nvPicPr>
        <p:blipFill>
          <a:blip r:embed="rId3"/>
          <a:stretch>
            <a:fillRect/>
          </a:stretch>
        </p:blipFill>
        <p:spPr>
          <a:xfrm>
            <a:off x="2335957" y="2060848"/>
            <a:ext cx="5068838" cy="3543420"/>
          </a:xfrm>
          <a:prstGeom prst="rect">
            <a:avLst/>
          </a:prstGeom>
        </p:spPr>
      </p:pic>
      <p:pic>
        <p:nvPicPr>
          <p:cNvPr id="2" name="Image 1"/>
          <p:cNvPicPr>
            <a:picLocks noChangeAspect="1"/>
          </p:cNvPicPr>
          <p:nvPr/>
        </p:nvPicPr>
        <p:blipFill>
          <a:blip r:embed="rId4"/>
          <a:stretch>
            <a:fillRect/>
          </a:stretch>
        </p:blipFill>
        <p:spPr>
          <a:xfrm>
            <a:off x="5508104" y="5604268"/>
            <a:ext cx="2231329" cy="1176630"/>
          </a:xfrm>
          <a:prstGeom prst="rect">
            <a:avLst/>
          </a:prstGeom>
        </p:spPr>
      </p:pic>
    </p:spTree>
    <p:extLst>
      <p:ext uri="{BB962C8B-B14F-4D97-AF65-F5344CB8AC3E}">
        <p14:creationId xmlns:p14="http://schemas.microsoft.com/office/powerpoint/2010/main" val="4032866646"/>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286969" y="1124744"/>
            <a:ext cx="2592288" cy="720080"/>
          </a:xfrm>
        </p:spPr>
        <p:txBody>
          <a:bodyPr/>
          <a:lstStyle/>
          <a:p>
            <a:pPr algn="l"/>
            <a:r>
              <a:rPr lang="fr-CH" sz="3200" b="1" dirty="0" smtClean="0">
                <a:solidFill>
                  <a:schemeClr val="tx1">
                    <a:lumMod val="50000"/>
                    <a:lumOff val="50000"/>
                  </a:schemeClr>
                </a:solidFill>
              </a:rPr>
              <a:t>Scrutateurs</a:t>
            </a:r>
            <a:endParaRPr lang="fr-FR" sz="3200" b="1" dirty="0">
              <a:solidFill>
                <a:schemeClr val="tx1">
                  <a:lumMod val="50000"/>
                  <a:lumOff val="50000"/>
                </a:schemeClr>
              </a:solidFill>
            </a:endParaRPr>
          </a:p>
        </p:txBody>
      </p:sp>
      <p:pic>
        <p:nvPicPr>
          <p:cNvPr id="3" name="Espace réservé du contenu 2"/>
          <p:cNvPicPr>
            <a:picLocks noGrp="1" noChangeAspect="1"/>
          </p:cNvPicPr>
          <p:nvPr>
            <p:ph idx="1"/>
          </p:nvPr>
        </p:nvPicPr>
        <p:blipFill>
          <a:blip r:embed="rId3"/>
          <a:stretch>
            <a:fillRect/>
          </a:stretch>
        </p:blipFill>
        <p:spPr>
          <a:xfrm>
            <a:off x="1296988" y="2082006"/>
            <a:ext cx="6572250" cy="3714750"/>
          </a:xfrm>
          <a:prstGeom prst="rect">
            <a:avLst/>
          </a:prstGeom>
        </p:spPr>
      </p:pic>
    </p:spTree>
    <p:extLst>
      <p:ext uri="{BB962C8B-B14F-4D97-AF65-F5344CB8AC3E}">
        <p14:creationId xmlns:p14="http://schemas.microsoft.com/office/powerpoint/2010/main" val="4193728386"/>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5576" y="836712"/>
            <a:ext cx="8229600" cy="720080"/>
          </a:xfrm>
        </p:spPr>
        <p:txBody>
          <a:bodyPr/>
          <a:lstStyle/>
          <a:p>
            <a:pPr algn="l"/>
            <a:r>
              <a:rPr lang="fr-CH" sz="3200" b="1" dirty="0">
                <a:solidFill>
                  <a:schemeClr val="tx1">
                    <a:lumMod val="50000"/>
                    <a:lumOff val="50000"/>
                  </a:schemeClr>
                </a:solidFill>
              </a:rPr>
              <a:t>1. Mot de bienvenue</a:t>
            </a:r>
            <a:endParaRPr lang="fr-FR" sz="3200" b="1" dirty="0">
              <a:solidFill>
                <a:schemeClr val="tx1">
                  <a:lumMod val="50000"/>
                  <a:lumOff val="50000"/>
                </a:schemeClr>
              </a:solidFill>
            </a:endParaRPr>
          </a:p>
        </p:txBody>
      </p:sp>
      <p:sp>
        <p:nvSpPr>
          <p:cNvPr id="2" name="ZoneTexte 1"/>
          <p:cNvSpPr txBox="1"/>
          <p:nvPr/>
        </p:nvSpPr>
        <p:spPr>
          <a:xfrm>
            <a:off x="3059832" y="4581128"/>
            <a:ext cx="3024336" cy="707886"/>
          </a:xfrm>
          <a:prstGeom prst="rect">
            <a:avLst/>
          </a:prstGeom>
          <a:noFill/>
        </p:spPr>
        <p:txBody>
          <a:bodyPr wrap="square" rtlCol="0">
            <a:spAutoFit/>
          </a:bodyPr>
          <a:lstStyle/>
          <a:p>
            <a:pPr algn="ctr"/>
            <a:r>
              <a:rPr lang="fr-CH"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Présidente de la FMEP</a:t>
            </a:r>
          </a:p>
          <a:p>
            <a:pPr algn="ctr"/>
            <a:r>
              <a:rPr lang="fr-CH"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Marylène </a:t>
            </a:r>
            <a:r>
              <a:rPr lang="fr-CH" sz="2000"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Volpi</a:t>
            </a:r>
            <a:r>
              <a:rPr lang="fr-CH"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Fournier</a:t>
            </a:r>
            <a:endParaRPr lang="fr-FR"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Espace réservé du contenu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714"/>
          <a:stretch/>
        </p:blipFill>
        <p:spPr>
          <a:xfrm>
            <a:off x="3566752" y="2060848"/>
            <a:ext cx="1938488" cy="2448272"/>
          </a:xfrm>
        </p:spPr>
      </p:pic>
    </p:spTree>
    <p:extLst>
      <p:ext uri="{BB962C8B-B14F-4D97-AF65-F5344CB8AC3E}">
        <p14:creationId xmlns:p14="http://schemas.microsoft.com/office/powerpoint/2010/main" val="3841737708"/>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5576" y="844413"/>
            <a:ext cx="8229600" cy="720080"/>
          </a:xfrm>
        </p:spPr>
        <p:txBody>
          <a:bodyPr/>
          <a:lstStyle/>
          <a:p>
            <a:pPr algn="l"/>
            <a:r>
              <a:rPr lang="fr-CH" sz="3200" b="1" dirty="0" smtClean="0">
                <a:solidFill>
                  <a:schemeClr val="tx1">
                    <a:lumMod val="50000"/>
                    <a:lumOff val="50000"/>
                  </a:schemeClr>
                </a:solidFill>
              </a:rPr>
              <a:t>2. Présentation de la FMEP, notre faîtière</a:t>
            </a:r>
            <a:endParaRPr lang="fr-FR" sz="3200" b="1" dirty="0">
              <a:solidFill>
                <a:schemeClr val="tx1">
                  <a:lumMod val="50000"/>
                  <a:lumOff val="50000"/>
                </a:schemeClr>
              </a:solidFill>
            </a:endParaRP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07904" y="1770638"/>
            <a:ext cx="1621536" cy="2785872"/>
          </a:xfrm>
        </p:spPr>
      </p:pic>
      <p:sp>
        <p:nvSpPr>
          <p:cNvPr id="6" name="Rectangle 5"/>
          <p:cNvSpPr/>
          <p:nvPr/>
        </p:nvSpPr>
        <p:spPr>
          <a:xfrm>
            <a:off x="1331640" y="4762655"/>
            <a:ext cx="6790642" cy="584775"/>
          </a:xfrm>
          <a:prstGeom prst="rect">
            <a:avLst/>
          </a:prstGeom>
        </p:spPr>
        <p:txBody>
          <a:bodyPr wrap="none">
            <a:spAutoFit/>
          </a:bodyPr>
          <a:lstStyle/>
          <a:p>
            <a:pPr algn="ctr"/>
            <a:r>
              <a:rPr lang="fr-FR" b="1" dirty="0" smtClean="0">
                <a:solidFill>
                  <a:srgbClr val="AC441D"/>
                </a:solidFill>
              </a:rPr>
              <a:t>Fédération des Magistrats, des Enseignants, du personnel de l’Etat </a:t>
            </a:r>
            <a:br>
              <a:rPr lang="fr-FR" b="1" dirty="0" smtClean="0">
                <a:solidFill>
                  <a:srgbClr val="AC441D"/>
                </a:solidFill>
              </a:rPr>
            </a:br>
            <a:r>
              <a:rPr lang="fr-FR" b="1" dirty="0" smtClean="0">
                <a:solidFill>
                  <a:srgbClr val="AC441D"/>
                </a:solidFill>
              </a:rPr>
              <a:t>et du secteur public et paraétatique</a:t>
            </a:r>
            <a:endParaRPr lang="fr-FR" b="1" dirty="0">
              <a:solidFill>
                <a:srgbClr val="AC441D"/>
              </a:solidFill>
            </a:endParaRPr>
          </a:p>
        </p:txBody>
      </p:sp>
    </p:spTree>
    <p:extLst>
      <p:ext uri="{BB962C8B-B14F-4D97-AF65-F5344CB8AC3E}">
        <p14:creationId xmlns:p14="http://schemas.microsoft.com/office/powerpoint/2010/main" val="1053287896"/>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755576" y="844413"/>
            <a:ext cx="8229600" cy="720080"/>
          </a:xfrm>
        </p:spPr>
        <p:txBody>
          <a:bodyPr/>
          <a:lstStyle/>
          <a:p>
            <a:pPr algn="l"/>
            <a:r>
              <a:rPr lang="fr-CH" sz="3200" b="1" dirty="0" smtClean="0">
                <a:solidFill>
                  <a:schemeClr val="tx1">
                    <a:lumMod val="50000"/>
                    <a:lumOff val="50000"/>
                  </a:schemeClr>
                </a:solidFill>
              </a:rPr>
              <a:t>2. Présentation de la FMEP, notre faîtière</a:t>
            </a:r>
            <a:endParaRPr lang="fr-FR" sz="3200" b="1" dirty="0">
              <a:solidFill>
                <a:schemeClr val="tx1">
                  <a:lumMod val="50000"/>
                  <a:lumOff val="50000"/>
                </a:schemeClr>
              </a:solidFill>
            </a:endParaRPr>
          </a:p>
        </p:txBody>
      </p:sp>
      <p:pic>
        <p:nvPicPr>
          <p:cNvPr id="7"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48064" y="2039696"/>
            <a:ext cx="3700411"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304235" y="2510894"/>
            <a:ext cx="496855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400">
                <a:solidFill>
                  <a:schemeClr val="tx1"/>
                </a:solidFill>
                <a:latin typeface="Arial" panose="020B0604020202020204" pitchFamily="34" charset="0"/>
              </a:defRPr>
            </a:lvl1pPr>
            <a:lvl2pPr marL="714375" indent="-257175">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eaLnBrk="1" hangingPunct="1">
              <a:spcBef>
                <a:spcPct val="0"/>
              </a:spcBef>
              <a:buClr>
                <a:srgbClr val="AC441D"/>
              </a:buClr>
              <a:buFont typeface="Arial" panose="020B0604020202020204" pitchFamily="34" charset="0"/>
              <a:buChar char="•"/>
            </a:pPr>
            <a:r>
              <a:rPr lang="fr-CH" altLang="fr-FR" sz="2000" dirty="0">
                <a:solidFill>
                  <a:srgbClr val="000000"/>
                </a:solidFill>
                <a:latin typeface="Calibri" panose="020F0502020204030204" pitchFamily="34" charset="0"/>
              </a:rPr>
              <a:t>La </a:t>
            </a:r>
            <a:r>
              <a:rPr lang="fr-CH" altLang="fr-FR" sz="2000" b="1" dirty="0">
                <a:solidFill>
                  <a:srgbClr val="AC441D"/>
                </a:solidFill>
                <a:latin typeface="Calibri" panose="020F0502020204030204" pitchFamily="34" charset="0"/>
              </a:rPr>
              <a:t>FMEP</a:t>
            </a:r>
            <a:r>
              <a:rPr lang="fr-CH" altLang="fr-FR" sz="2000" dirty="0">
                <a:solidFill>
                  <a:srgbClr val="FF0000"/>
                </a:solidFill>
                <a:latin typeface="Calibri" panose="020F0502020204030204" pitchFamily="34" charset="0"/>
              </a:rPr>
              <a:t> </a:t>
            </a:r>
            <a:r>
              <a:rPr lang="fr-CH" altLang="fr-FR" sz="2000" dirty="0">
                <a:solidFill>
                  <a:srgbClr val="000000"/>
                </a:solidFill>
                <a:latin typeface="Calibri" panose="020F0502020204030204" pitchFamily="34" charset="0"/>
              </a:rPr>
              <a:t>depuis 1943</a:t>
            </a:r>
          </a:p>
          <a:p>
            <a:pPr eaLnBrk="1" hangingPunct="1">
              <a:spcBef>
                <a:spcPct val="0"/>
              </a:spcBef>
              <a:buClr>
                <a:srgbClr val="AC441D"/>
              </a:buClr>
              <a:buFontTx/>
              <a:buNone/>
            </a:pPr>
            <a:r>
              <a:rPr lang="fr-CH" altLang="fr-FR" sz="2000" dirty="0">
                <a:solidFill>
                  <a:srgbClr val="000000"/>
                </a:solidFill>
                <a:latin typeface="Calibri" panose="020F0502020204030204" pitchFamily="34" charset="0"/>
              </a:rPr>
              <a:t>	</a:t>
            </a:r>
            <a:r>
              <a:rPr lang="fr-FR" altLang="fr-FR" sz="2000" b="1" dirty="0">
                <a:solidFill>
                  <a:srgbClr val="AC441D"/>
                </a:solidFill>
                <a:latin typeface="Calibri" panose="020F0502020204030204" pitchFamily="34" charset="0"/>
              </a:rPr>
              <a:t>F</a:t>
            </a:r>
            <a:r>
              <a:rPr lang="fr-FR" altLang="fr-FR" sz="2000" dirty="0">
                <a:solidFill>
                  <a:srgbClr val="000000"/>
                </a:solidFill>
                <a:latin typeface="Calibri" panose="020F0502020204030204" pitchFamily="34" charset="0"/>
              </a:rPr>
              <a:t>édération des </a:t>
            </a:r>
            <a:r>
              <a:rPr lang="fr-FR" altLang="fr-FR" sz="2000" b="1" dirty="0">
                <a:solidFill>
                  <a:srgbClr val="AC441D"/>
                </a:solidFill>
                <a:latin typeface="Calibri" panose="020F0502020204030204" pitchFamily="34" charset="0"/>
              </a:rPr>
              <a:t>M</a:t>
            </a:r>
            <a:r>
              <a:rPr lang="fr-FR" altLang="fr-FR" sz="2000" dirty="0">
                <a:solidFill>
                  <a:srgbClr val="000000"/>
                </a:solidFill>
                <a:latin typeface="Calibri" panose="020F0502020204030204" pitchFamily="34" charset="0"/>
              </a:rPr>
              <a:t>agistrats, des </a:t>
            </a:r>
            <a:r>
              <a:rPr lang="fr-FR" altLang="fr-FR" sz="2000" b="1" dirty="0">
                <a:solidFill>
                  <a:srgbClr val="AC441D"/>
                </a:solidFill>
                <a:latin typeface="Calibri" panose="020F0502020204030204" pitchFamily="34" charset="0"/>
              </a:rPr>
              <a:t>E</a:t>
            </a:r>
            <a:r>
              <a:rPr lang="fr-FR" altLang="fr-FR" sz="2000" dirty="0">
                <a:solidFill>
                  <a:srgbClr val="000000"/>
                </a:solidFill>
                <a:latin typeface="Calibri" panose="020F0502020204030204" pitchFamily="34" charset="0"/>
              </a:rPr>
              <a:t>nseignants, </a:t>
            </a:r>
            <a:r>
              <a:rPr lang="fr-FR" altLang="fr-FR" sz="2000" dirty="0" smtClean="0">
                <a:solidFill>
                  <a:srgbClr val="000000"/>
                </a:solidFill>
                <a:latin typeface="Calibri" panose="020F0502020204030204" pitchFamily="34" charset="0"/>
              </a:rPr>
              <a:t>du </a:t>
            </a:r>
            <a:r>
              <a:rPr lang="fr-FR" altLang="fr-FR" sz="2000" b="1" dirty="0">
                <a:solidFill>
                  <a:srgbClr val="AC441D"/>
                </a:solidFill>
                <a:latin typeface="Calibri" panose="020F0502020204030204" pitchFamily="34" charset="0"/>
              </a:rPr>
              <a:t>P</a:t>
            </a:r>
            <a:r>
              <a:rPr lang="fr-FR" altLang="fr-FR" sz="2000" dirty="0">
                <a:solidFill>
                  <a:srgbClr val="000000"/>
                </a:solidFill>
                <a:latin typeface="Calibri" panose="020F0502020204030204" pitchFamily="34" charset="0"/>
              </a:rPr>
              <a:t>ersonnel de l’Etat du Valais et du secteur paraétatique</a:t>
            </a:r>
            <a:br>
              <a:rPr lang="fr-FR" altLang="fr-FR" sz="2000" dirty="0">
                <a:solidFill>
                  <a:srgbClr val="000000"/>
                </a:solidFill>
                <a:latin typeface="Calibri" panose="020F0502020204030204" pitchFamily="34" charset="0"/>
              </a:rPr>
            </a:br>
            <a:endParaRPr lang="fr-FR" altLang="fr-FR" sz="2000" dirty="0">
              <a:solidFill>
                <a:srgbClr val="000000"/>
              </a:solidFill>
              <a:latin typeface="Calibri" panose="020F0502020204030204" pitchFamily="34" charset="0"/>
            </a:endParaRPr>
          </a:p>
          <a:p>
            <a:pPr eaLnBrk="1" hangingPunct="1">
              <a:spcBef>
                <a:spcPct val="0"/>
              </a:spcBef>
              <a:buClr>
                <a:srgbClr val="AC441D"/>
              </a:buClr>
              <a:buFont typeface="Arial" panose="020B0604020202020204" pitchFamily="34" charset="0"/>
              <a:buChar char="•"/>
            </a:pPr>
            <a:r>
              <a:rPr lang="fr-CH" altLang="fr-FR" sz="2000" b="1" dirty="0" smtClean="0">
                <a:solidFill>
                  <a:srgbClr val="AC441D"/>
                </a:solidFill>
                <a:latin typeface="Calibri" panose="020F0502020204030204" pitchFamily="34" charset="0"/>
              </a:rPr>
              <a:t>14 </a:t>
            </a:r>
            <a:r>
              <a:rPr lang="fr-CH" altLang="fr-FR" sz="2000" b="1" dirty="0">
                <a:solidFill>
                  <a:srgbClr val="AC441D"/>
                </a:solidFill>
                <a:latin typeface="Calibri" panose="020F0502020204030204" pitchFamily="34" charset="0"/>
              </a:rPr>
              <a:t>associations </a:t>
            </a:r>
            <a:r>
              <a:rPr lang="fr-CH" altLang="fr-FR" sz="2000" b="1" dirty="0" smtClean="0">
                <a:solidFill>
                  <a:srgbClr val="AC441D"/>
                </a:solidFill>
                <a:latin typeface="Calibri" panose="020F0502020204030204" pitchFamily="34" charset="0"/>
              </a:rPr>
              <a:t>du </a:t>
            </a:r>
            <a:r>
              <a:rPr lang="fr-CH" altLang="fr-FR" sz="2000" b="1" dirty="0">
                <a:solidFill>
                  <a:srgbClr val="AC441D"/>
                </a:solidFill>
                <a:latin typeface="Calibri" panose="020F0502020204030204" pitchFamily="34" charset="0"/>
              </a:rPr>
              <a:t>personnel</a:t>
            </a:r>
            <a:r>
              <a:rPr lang="fr-CH" altLang="fr-FR" sz="2000" dirty="0">
                <a:solidFill>
                  <a:srgbClr val="AC441D"/>
                </a:solidFill>
                <a:latin typeface="Calibri" panose="020F0502020204030204" pitchFamily="34" charset="0"/>
              </a:rPr>
              <a:t> </a:t>
            </a:r>
            <a:r>
              <a:rPr lang="fr-CH" altLang="fr-FR" sz="2000" dirty="0" smtClean="0">
                <a:solidFill>
                  <a:srgbClr val="000000"/>
                </a:solidFill>
                <a:latin typeface="Calibri" panose="020F0502020204030204" pitchFamily="34" charset="0"/>
              </a:rPr>
              <a:t>de l’Etat </a:t>
            </a:r>
            <a:br>
              <a:rPr lang="fr-CH" altLang="fr-FR" sz="2000" dirty="0" smtClean="0">
                <a:solidFill>
                  <a:srgbClr val="000000"/>
                </a:solidFill>
                <a:latin typeface="Calibri" panose="020F0502020204030204" pitchFamily="34" charset="0"/>
              </a:rPr>
            </a:br>
            <a:r>
              <a:rPr lang="fr-CH" altLang="fr-FR" sz="2000" dirty="0" smtClean="0">
                <a:solidFill>
                  <a:srgbClr val="000000"/>
                </a:solidFill>
                <a:latin typeface="Calibri" panose="020F0502020204030204" pitchFamily="34" charset="0"/>
              </a:rPr>
              <a:t>et du secteur paraétatique avec </a:t>
            </a:r>
            <a:r>
              <a:rPr lang="fr-CH" altLang="fr-FR" sz="2000" b="1" dirty="0" smtClean="0">
                <a:solidFill>
                  <a:srgbClr val="B8D1DB"/>
                </a:solidFill>
                <a:latin typeface="Calibri" panose="020F0502020204030204" pitchFamily="34" charset="0"/>
              </a:rPr>
              <a:t>l’Association des retraités de la FMEP</a:t>
            </a:r>
          </a:p>
          <a:p>
            <a:pPr eaLnBrk="1" hangingPunct="1">
              <a:spcBef>
                <a:spcPct val="0"/>
              </a:spcBef>
              <a:buClr>
                <a:srgbClr val="AC441D"/>
              </a:buClr>
              <a:buFont typeface="Arial" panose="020B0604020202020204" pitchFamily="34" charset="0"/>
              <a:buChar char="•"/>
            </a:pPr>
            <a:endParaRPr lang="fr-CH" altLang="fr-FR" sz="2000" dirty="0">
              <a:solidFill>
                <a:srgbClr val="000000"/>
              </a:solidFill>
              <a:latin typeface="Calibri" panose="020F0502020204030204" pitchFamily="34" charset="0"/>
            </a:endParaRPr>
          </a:p>
          <a:p>
            <a:pPr eaLnBrk="1" hangingPunct="1">
              <a:spcBef>
                <a:spcPct val="0"/>
              </a:spcBef>
              <a:buFont typeface="Arial" panose="020B0604020202020204" pitchFamily="34" charset="0"/>
              <a:buChar char="•"/>
            </a:pPr>
            <a:r>
              <a:rPr lang="fr-CH" altLang="fr-FR" sz="2000" b="1" dirty="0" smtClean="0">
                <a:solidFill>
                  <a:srgbClr val="AC441D"/>
                </a:solidFill>
                <a:latin typeface="Calibri" panose="020F0502020204030204" pitchFamily="34" charset="0"/>
              </a:rPr>
              <a:t>10’000 membres</a:t>
            </a:r>
            <a:endParaRPr lang="fr-CH" altLang="fr-FR" sz="2000" dirty="0">
              <a:solidFill>
                <a:srgbClr val="AC441D"/>
              </a:solidFill>
              <a:latin typeface="Calibri" panose="020F0502020204030204" pitchFamily="34" charset="0"/>
            </a:endParaRPr>
          </a:p>
        </p:txBody>
      </p:sp>
      <p:sp>
        <p:nvSpPr>
          <p:cNvPr id="9" name="Text Box 21"/>
          <p:cNvSpPr txBox="1">
            <a:spLocks noChangeArrowheads="1"/>
          </p:cNvSpPr>
          <p:nvPr/>
        </p:nvSpPr>
        <p:spPr bwMode="auto">
          <a:xfrm>
            <a:off x="273380" y="1916832"/>
            <a:ext cx="83736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r>
              <a:rPr lang="fr-CH" altLang="fr-FR" sz="2800" b="1" dirty="0" smtClean="0">
                <a:solidFill>
                  <a:srgbClr val="AC441D"/>
                </a:solidFill>
                <a:latin typeface="Calibri" panose="020F0502020204030204" pitchFamily="34" charset="0"/>
                <a:cs typeface="Calibri" panose="020F0502020204030204" pitchFamily="34" charset="0"/>
              </a:rPr>
              <a:t>La FMEP</a:t>
            </a:r>
            <a:endParaRPr lang="fr-CH" altLang="fr-FR" sz="2800" b="1" dirty="0">
              <a:solidFill>
                <a:srgbClr val="AC441D"/>
              </a:solidFill>
              <a:latin typeface="Calibri" panose="020F0502020204030204" pitchFamily="34" charset="0"/>
              <a:cs typeface="Calibri" panose="020F0502020204030204" pitchFamily="34" charset="0"/>
            </a:endParaRPr>
          </a:p>
        </p:txBody>
      </p:sp>
      <p:sp>
        <p:nvSpPr>
          <p:cNvPr id="3" name="Bulle ronde 2"/>
          <p:cNvSpPr/>
          <p:nvPr/>
        </p:nvSpPr>
        <p:spPr>
          <a:xfrm>
            <a:off x="7682889" y="2039696"/>
            <a:ext cx="964107" cy="597216"/>
          </a:xfrm>
          <a:prstGeom prst="wedgeEllipseCallout">
            <a:avLst/>
          </a:prstGeom>
          <a:noFill/>
          <a:ln>
            <a:solidFill>
              <a:srgbClr val="AD4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7869095" y="2169027"/>
            <a:ext cx="720080" cy="338554"/>
          </a:xfrm>
          <a:prstGeom prst="rect">
            <a:avLst/>
          </a:prstGeom>
          <a:noFill/>
        </p:spPr>
        <p:txBody>
          <a:bodyPr wrap="square" rtlCol="0">
            <a:spAutoFit/>
          </a:bodyPr>
          <a:lstStyle/>
          <a:p>
            <a:r>
              <a:rPr lang="fr-CH" b="1"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ARF</a:t>
            </a:r>
            <a:endParaRPr lang="fr-FR"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073243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ZoneTexte 7"/>
          <p:cNvSpPr txBox="1">
            <a:spLocks noChangeArrowheads="1"/>
          </p:cNvSpPr>
          <p:nvPr/>
        </p:nvSpPr>
        <p:spPr bwMode="auto">
          <a:xfrm>
            <a:off x="6848276" y="1772816"/>
            <a:ext cx="2281237"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r>
              <a:rPr lang="fr-CH" altLang="fr-FR" sz="1200" b="1" dirty="0">
                <a:solidFill>
                  <a:srgbClr val="000000"/>
                </a:solidFill>
              </a:rPr>
              <a:t>SPVAL</a:t>
            </a:r>
            <a:r>
              <a:rPr lang="fr-CH" altLang="fr-FR" sz="1100" dirty="0">
                <a:solidFill>
                  <a:srgbClr val="FF0000"/>
                </a:solidFill>
              </a:rPr>
              <a:t> </a:t>
            </a:r>
            <a:r>
              <a:rPr lang="fr-CH" altLang="fr-FR" sz="1100" dirty="0">
                <a:solidFill>
                  <a:srgbClr val="000000"/>
                </a:solidFill>
              </a:rPr>
              <a:t>: Association du personnel de l’enseignement primaire</a:t>
            </a:r>
          </a:p>
          <a:p>
            <a:pPr>
              <a:spcBef>
                <a:spcPct val="0"/>
              </a:spcBef>
              <a:buFontTx/>
              <a:buNone/>
            </a:pPr>
            <a:endParaRPr lang="fr-CH" altLang="fr-FR" sz="600" b="1" dirty="0">
              <a:solidFill>
                <a:srgbClr val="000000"/>
              </a:solidFill>
            </a:endParaRPr>
          </a:p>
          <a:p>
            <a:pPr>
              <a:spcBef>
                <a:spcPct val="0"/>
              </a:spcBef>
              <a:buFontTx/>
              <a:buNone/>
            </a:pPr>
            <a:r>
              <a:rPr lang="fr-CH" altLang="fr-FR" sz="1200" b="1" dirty="0">
                <a:solidFill>
                  <a:srgbClr val="000000"/>
                </a:solidFill>
              </a:rPr>
              <a:t>AVECO</a:t>
            </a:r>
            <a:r>
              <a:rPr lang="fr-CH" altLang="fr-FR" sz="1200" b="1" dirty="0">
                <a:solidFill>
                  <a:srgbClr val="FF0000"/>
                </a:solidFill>
              </a:rPr>
              <a:t> </a:t>
            </a:r>
            <a:r>
              <a:rPr lang="fr-CH" altLang="fr-FR" sz="1100" dirty="0">
                <a:solidFill>
                  <a:srgbClr val="000000"/>
                </a:solidFill>
              </a:rPr>
              <a:t>: Association du personnel du Cycle d’Orientation</a:t>
            </a:r>
          </a:p>
          <a:p>
            <a:pPr>
              <a:spcBef>
                <a:spcPct val="0"/>
              </a:spcBef>
              <a:buFontTx/>
              <a:buNone/>
            </a:pPr>
            <a:endParaRPr lang="fr-CH" altLang="fr-FR" sz="600" b="1" dirty="0">
              <a:solidFill>
                <a:srgbClr val="000000"/>
              </a:solidFill>
            </a:endParaRPr>
          </a:p>
          <a:p>
            <a:pPr>
              <a:spcBef>
                <a:spcPct val="0"/>
              </a:spcBef>
              <a:buFontTx/>
              <a:buNone/>
            </a:pPr>
            <a:r>
              <a:rPr lang="fr-CH" altLang="fr-FR" sz="1200" b="1" dirty="0">
                <a:solidFill>
                  <a:srgbClr val="000000"/>
                </a:solidFill>
              </a:rPr>
              <a:t>AVPES</a:t>
            </a:r>
            <a:r>
              <a:rPr lang="fr-CH" altLang="fr-FR" sz="1200" b="1" dirty="0">
                <a:solidFill>
                  <a:srgbClr val="FF0000"/>
                </a:solidFill>
              </a:rPr>
              <a:t> </a:t>
            </a:r>
            <a:r>
              <a:rPr lang="fr-CH" altLang="fr-FR" sz="1100" dirty="0">
                <a:solidFill>
                  <a:srgbClr val="000000"/>
                </a:solidFill>
              </a:rPr>
              <a:t>: Association du personnel du secondaire II</a:t>
            </a:r>
          </a:p>
          <a:p>
            <a:pPr>
              <a:spcBef>
                <a:spcPct val="0"/>
              </a:spcBef>
              <a:buFontTx/>
              <a:buNone/>
            </a:pPr>
            <a:endParaRPr lang="fr-CH" altLang="fr-FR" sz="600" b="1" dirty="0">
              <a:solidFill>
                <a:srgbClr val="000000"/>
              </a:solidFill>
            </a:endParaRPr>
          </a:p>
          <a:p>
            <a:pPr>
              <a:spcBef>
                <a:spcPct val="0"/>
              </a:spcBef>
              <a:buFontTx/>
              <a:buNone/>
            </a:pPr>
            <a:r>
              <a:rPr lang="fr-CH" altLang="fr-FR" sz="1200" b="1" dirty="0">
                <a:solidFill>
                  <a:srgbClr val="000000"/>
                </a:solidFill>
              </a:rPr>
              <a:t>VLPO</a:t>
            </a:r>
            <a:r>
              <a:rPr lang="fr-CH" altLang="fr-FR" sz="1200" dirty="0">
                <a:solidFill>
                  <a:srgbClr val="000000"/>
                </a:solidFill>
              </a:rPr>
              <a:t> </a:t>
            </a:r>
            <a:r>
              <a:rPr lang="fr-CH" altLang="fr-FR" sz="1100" dirty="0">
                <a:solidFill>
                  <a:srgbClr val="000000"/>
                </a:solidFill>
              </a:rPr>
              <a:t>: Association du personnel de l’enseignement primaire du Haut-Valais</a:t>
            </a:r>
          </a:p>
          <a:p>
            <a:pPr>
              <a:spcBef>
                <a:spcPct val="0"/>
              </a:spcBef>
              <a:buFontTx/>
              <a:buNone/>
            </a:pPr>
            <a:endParaRPr lang="fr-CH" altLang="fr-FR" sz="600" dirty="0">
              <a:solidFill>
                <a:srgbClr val="000000"/>
              </a:solidFill>
            </a:endParaRPr>
          </a:p>
          <a:p>
            <a:pPr>
              <a:spcBef>
                <a:spcPct val="0"/>
              </a:spcBef>
              <a:buFontTx/>
              <a:buNone/>
            </a:pPr>
            <a:r>
              <a:rPr lang="fr-CH" altLang="fr-FR" sz="1200" b="1" dirty="0">
                <a:solidFill>
                  <a:srgbClr val="000000"/>
                </a:solidFill>
              </a:rPr>
              <a:t>VLWO</a:t>
            </a:r>
            <a:r>
              <a:rPr lang="fr-CH" altLang="fr-FR" sz="1200" dirty="0">
                <a:solidFill>
                  <a:srgbClr val="000000"/>
                </a:solidFill>
              </a:rPr>
              <a:t> </a:t>
            </a:r>
            <a:r>
              <a:rPr lang="fr-CH" altLang="fr-FR" sz="1100" dirty="0">
                <a:solidFill>
                  <a:srgbClr val="000000"/>
                </a:solidFill>
              </a:rPr>
              <a:t>: Association du personnel du Cycle d’Orientation du Haut-Valais</a:t>
            </a:r>
          </a:p>
          <a:p>
            <a:pPr>
              <a:spcBef>
                <a:spcPct val="0"/>
              </a:spcBef>
              <a:buFontTx/>
              <a:buNone/>
            </a:pPr>
            <a:endParaRPr lang="fr-CH" altLang="fr-FR" sz="600" dirty="0">
              <a:solidFill>
                <a:srgbClr val="000000"/>
              </a:solidFill>
            </a:endParaRPr>
          </a:p>
          <a:p>
            <a:pPr>
              <a:spcBef>
                <a:spcPct val="0"/>
              </a:spcBef>
              <a:buFontTx/>
              <a:buNone/>
            </a:pPr>
            <a:r>
              <a:rPr lang="fr-CH" altLang="fr-FR" sz="1200" b="1" dirty="0">
                <a:solidFill>
                  <a:srgbClr val="000000"/>
                </a:solidFill>
              </a:rPr>
              <a:t>AVEP</a:t>
            </a:r>
            <a:r>
              <a:rPr lang="fr-CH" altLang="fr-FR" sz="1200" dirty="0">
                <a:solidFill>
                  <a:srgbClr val="000000"/>
                </a:solidFill>
              </a:rPr>
              <a:t> </a:t>
            </a:r>
            <a:r>
              <a:rPr lang="fr-CH" altLang="fr-FR" sz="1050" dirty="0">
                <a:solidFill>
                  <a:srgbClr val="000000"/>
                </a:solidFill>
              </a:rPr>
              <a:t>: Association du personnel de l’enseignement professionnel</a:t>
            </a:r>
          </a:p>
          <a:p>
            <a:pPr>
              <a:spcBef>
                <a:spcPct val="0"/>
              </a:spcBef>
              <a:buFontTx/>
              <a:buNone/>
            </a:pPr>
            <a:endParaRPr lang="fr-CH" altLang="fr-FR" sz="600" dirty="0">
              <a:solidFill>
                <a:srgbClr val="000000"/>
              </a:solidFill>
            </a:endParaRPr>
          </a:p>
          <a:p>
            <a:pPr>
              <a:spcBef>
                <a:spcPct val="0"/>
              </a:spcBef>
              <a:buFontTx/>
              <a:buNone/>
            </a:pPr>
            <a:r>
              <a:rPr lang="fr-CH" altLang="fr-FR" sz="1200" b="1" dirty="0" err="1">
                <a:solidFill>
                  <a:srgbClr val="000000"/>
                </a:solidFill>
              </a:rPr>
              <a:t>APHEVs</a:t>
            </a:r>
            <a:r>
              <a:rPr lang="fr-CH" altLang="fr-FR" sz="1200" dirty="0">
                <a:solidFill>
                  <a:srgbClr val="000000"/>
                </a:solidFill>
              </a:rPr>
              <a:t> </a:t>
            </a:r>
            <a:r>
              <a:rPr lang="fr-CH" altLang="fr-FR" sz="1050" dirty="0">
                <a:solidFill>
                  <a:srgbClr val="000000"/>
                </a:solidFill>
              </a:rPr>
              <a:t>: Association du personnel des Hautes Ecoles du Valais</a:t>
            </a:r>
          </a:p>
        </p:txBody>
      </p:sp>
      <p:sp>
        <p:nvSpPr>
          <p:cNvPr id="2" name="Rectangle 1"/>
          <p:cNvSpPr/>
          <p:nvPr/>
        </p:nvSpPr>
        <p:spPr>
          <a:xfrm>
            <a:off x="6732588" y="1989138"/>
            <a:ext cx="2281237" cy="4464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FFFF"/>
              </a:solidFill>
            </a:endParaRP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95007" y="1700808"/>
            <a:ext cx="4321893" cy="4205085"/>
          </a:xfrm>
        </p:spPr>
      </p:pic>
      <p:sp>
        <p:nvSpPr>
          <p:cNvPr id="12" name="ZoneTexte 3"/>
          <p:cNvSpPr txBox="1">
            <a:spLocks noChangeArrowheads="1"/>
          </p:cNvSpPr>
          <p:nvPr/>
        </p:nvSpPr>
        <p:spPr bwMode="auto">
          <a:xfrm>
            <a:off x="234632" y="1772518"/>
            <a:ext cx="1944687"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buFontTx/>
              <a:buNone/>
            </a:pPr>
            <a:r>
              <a:rPr lang="fr-CH" altLang="fr-FR" sz="1200" b="1" dirty="0" err="1" smtClean="0">
                <a:solidFill>
                  <a:srgbClr val="000000"/>
                </a:solidFill>
              </a:rPr>
              <a:t>APeVAL</a:t>
            </a:r>
            <a:r>
              <a:rPr lang="fr-CH" altLang="fr-FR" sz="1200" b="1" dirty="0" smtClean="0">
                <a:solidFill>
                  <a:srgbClr val="000000"/>
                </a:solidFill>
              </a:rPr>
              <a:t>: </a:t>
            </a:r>
            <a:r>
              <a:rPr lang="fr-CH" altLang="fr-FR" sz="1200" dirty="0" smtClean="0">
                <a:solidFill>
                  <a:srgbClr val="000000"/>
                </a:solidFill>
              </a:rPr>
              <a:t>Association du Personnel de l’Etat du Valais</a:t>
            </a:r>
          </a:p>
          <a:p>
            <a:pPr>
              <a:spcBef>
                <a:spcPct val="0"/>
              </a:spcBef>
              <a:buFontTx/>
              <a:buNone/>
            </a:pPr>
            <a:endParaRPr lang="fr-CH" altLang="fr-FR" sz="1200" b="1" dirty="0" smtClean="0">
              <a:solidFill>
                <a:srgbClr val="000000"/>
              </a:solidFill>
            </a:endParaRPr>
          </a:p>
          <a:p>
            <a:pPr>
              <a:spcBef>
                <a:spcPct val="0"/>
              </a:spcBef>
              <a:buFontTx/>
              <a:buNone/>
            </a:pPr>
            <a:r>
              <a:rPr lang="fr-CH" altLang="fr-FR" sz="1200" b="1" dirty="0" smtClean="0">
                <a:solidFill>
                  <a:srgbClr val="000000"/>
                </a:solidFill>
              </a:rPr>
              <a:t>AVC</a:t>
            </a:r>
            <a:r>
              <a:rPr lang="fr-CH" altLang="fr-FR" sz="1100" dirty="0">
                <a:solidFill>
                  <a:srgbClr val="000000"/>
                </a:solidFill>
              </a:rPr>
              <a:t>: Association </a:t>
            </a:r>
            <a:r>
              <a:rPr lang="fr-CH" altLang="fr-FR" sz="1100" dirty="0" smtClean="0">
                <a:solidFill>
                  <a:srgbClr val="000000"/>
                </a:solidFill>
              </a:rPr>
              <a:t>valaisanne des cantonniers </a:t>
            </a:r>
            <a:endParaRPr lang="fr-CH" altLang="fr-FR" sz="1100" dirty="0">
              <a:solidFill>
                <a:srgbClr val="000000"/>
              </a:solidFill>
            </a:endParaRPr>
          </a:p>
          <a:p>
            <a:pPr>
              <a:spcBef>
                <a:spcPct val="0"/>
              </a:spcBef>
              <a:buFontTx/>
              <a:buNone/>
            </a:pPr>
            <a:endParaRPr lang="fr-CH" altLang="fr-FR" sz="1100" dirty="0">
              <a:solidFill>
                <a:srgbClr val="000000"/>
              </a:solidFill>
            </a:endParaRPr>
          </a:p>
          <a:p>
            <a:pPr>
              <a:spcBef>
                <a:spcPct val="0"/>
              </a:spcBef>
              <a:buFontTx/>
              <a:buNone/>
            </a:pPr>
            <a:r>
              <a:rPr lang="fr-CH" altLang="fr-FR" sz="1200" b="1" dirty="0">
                <a:solidFill>
                  <a:srgbClr val="000000"/>
                </a:solidFill>
              </a:rPr>
              <a:t>SPCV</a:t>
            </a:r>
            <a:r>
              <a:rPr lang="fr-CH" altLang="fr-FR" sz="1100" dirty="0">
                <a:solidFill>
                  <a:srgbClr val="000000"/>
                </a:solidFill>
              </a:rPr>
              <a:t> : Syndicat de la Police Cantonale Valaisanne</a:t>
            </a:r>
          </a:p>
          <a:p>
            <a:pPr>
              <a:spcBef>
                <a:spcPct val="0"/>
              </a:spcBef>
              <a:buFontTx/>
              <a:buNone/>
            </a:pPr>
            <a:endParaRPr lang="fr-CH" altLang="fr-FR" sz="1100" dirty="0">
              <a:solidFill>
                <a:srgbClr val="000000"/>
              </a:solidFill>
            </a:endParaRPr>
          </a:p>
          <a:p>
            <a:pPr>
              <a:spcBef>
                <a:spcPct val="0"/>
              </a:spcBef>
              <a:buFontTx/>
              <a:buNone/>
            </a:pPr>
            <a:r>
              <a:rPr lang="fr-CH" altLang="fr-FR" sz="1200" b="1" dirty="0">
                <a:solidFill>
                  <a:srgbClr val="000000"/>
                </a:solidFill>
              </a:rPr>
              <a:t>APC</a:t>
            </a:r>
            <a:r>
              <a:rPr lang="fr-CH" altLang="fr-FR" sz="1100" dirty="0">
                <a:solidFill>
                  <a:srgbClr val="000000"/>
                </a:solidFill>
              </a:rPr>
              <a:t> : Association du </a:t>
            </a:r>
            <a:r>
              <a:rPr lang="fr-CH" altLang="fr-FR" sz="1100" dirty="0" smtClean="0">
                <a:solidFill>
                  <a:srgbClr val="000000"/>
                </a:solidFill>
              </a:rPr>
              <a:t>personnel </a:t>
            </a:r>
            <a:r>
              <a:rPr lang="fr-CH" altLang="fr-FR" sz="1100" dirty="0">
                <a:solidFill>
                  <a:srgbClr val="000000"/>
                </a:solidFill>
              </a:rPr>
              <a:t>de la Castalie</a:t>
            </a:r>
          </a:p>
          <a:p>
            <a:pPr>
              <a:spcBef>
                <a:spcPct val="0"/>
              </a:spcBef>
              <a:buFontTx/>
              <a:buNone/>
            </a:pPr>
            <a:endParaRPr lang="fr-CH" altLang="fr-FR" sz="1100" dirty="0">
              <a:solidFill>
                <a:srgbClr val="000000"/>
              </a:solidFill>
            </a:endParaRPr>
          </a:p>
          <a:p>
            <a:pPr>
              <a:spcBef>
                <a:spcPct val="0"/>
              </a:spcBef>
              <a:buFontTx/>
              <a:buNone/>
            </a:pPr>
            <a:r>
              <a:rPr lang="fr-CH" altLang="fr-FR" sz="1200" b="1" dirty="0" err="1">
                <a:solidFill>
                  <a:srgbClr val="000000"/>
                </a:solidFill>
              </a:rPr>
              <a:t>ASIvs</a:t>
            </a:r>
            <a:r>
              <a:rPr lang="fr-CH" altLang="fr-FR" sz="1100" dirty="0">
                <a:solidFill>
                  <a:srgbClr val="000000"/>
                </a:solidFill>
              </a:rPr>
              <a:t> : Association Suisse des Infirmiers-ères section </a:t>
            </a:r>
            <a:r>
              <a:rPr lang="fr-CH" altLang="fr-FR" sz="1100" dirty="0" smtClean="0">
                <a:solidFill>
                  <a:srgbClr val="000000"/>
                </a:solidFill>
              </a:rPr>
              <a:t>Valais</a:t>
            </a:r>
          </a:p>
          <a:p>
            <a:pPr>
              <a:spcBef>
                <a:spcPct val="0"/>
              </a:spcBef>
              <a:buFontTx/>
              <a:buNone/>
            </a:pPr>
            <a:endParaRPr lang="fr-CH" altLang="fr-FR" sz="1100" dirty="0">
              <a:solidFill>
                <a:srgbClr val="000000"/>
              </a:solidFill>
            </a:endParaRPr>
          </a:p>
          <a:p>
            <a:pPr>
              <a:spcBef>
                <a:spcPct val="0"/>
              </a:spcBef>
              <a:buFontTx/>
              <a:buNone/>
            </a:pPr>
            <a:r>
              <a:rPr lang="fr-CH" altLang="fr-FR" sz="1200" b="1" dirty="0" err="1" smtClean="0">
                <a:solidFill>
                  <a:srgbClr val="000000"/>
                </a:solidFill>
              </a:rPr>
              <a:t>APeCP</a:t>
            </a:r>
            <a:r>
              <a:rPr lang="fr-CH" altLang="fr-FR" sz="1200" b="1" dirty="0" smtClean="0">
                <a:solidFill>
                  <a:srgbClr val="000000"/>
                </a:solidFill>
              </a:rPr>
              <a:t> </a:t>
            </a:r>
            <a:r>
              <a:rPr lang="fr-CH" altLang="fr-FR" sz="1100" dirty="0" smtClean="0">
                <a:solidFill>
                  <a:srgbClr val="000000"/>
                </a:solidFill>
              </a:rPr>
              <a:t>: Association du personnel de la Fondation Chez </a:t>
            </a:r>
            <a:r>
              <a:rPr lang="fr-CH" altLang="fr-FR" sz="1100" dirty="0" err="1" smtClean="0">
                <a:solidFill>
                  <a:srgbClr val="000000"/>
                </a:solidFill>
              </a:rPr>
              <a:t>Paou</a:t>
            </a:r>
            <a:r>
              <a:rPr lang="fr-CH" altLang="fr-FR" sz="1100" dirty="0" smtClean="0">
                <a:solidFill>
                  <a:srgbClr val="000000"/>
                </a:solidFill>
              </a:rPr>
              <a:t> </a:t>
            </a:r>
          </a:p>
          <a:p>
            <a:pPr>
              <a:spcBef>
                <a:spcPct val="0"/>
              </a:spcBef>
              <a:buFontTx/>
              <a:buNone/>
            </a:pPr>
            <a:endParaRPr lang="fr-CH" altLang="fr-FR" sz="1100" dirty="0">
              <a:solidFill>
                <a:srgbClr val="000000"/>
              </a:solidFill>
            </a:endParaRPr>
          </a:p>
          <a:p>
            <a:pPr>
              <a:spcBef>
                <a:spcPct val="0"/>
              </a:spcBef>
              <a:buFontTx/>
              <a:buNone/>
            </a:pPr>
            <a:r>
              <a:rPr lang="fr-CH" altLang="fr-FR" sz="1200" b="1" dirty="0" smtClean="0">
                <a:solidFill>
                  <a:srgbClr val="000000"/>
                </a:solidFill>
              </a:rPr>
              <a:t>ARF </a:t>
            </a:r>
            <a:r>
              <a:rPr lang="fr-CH" altLang="fr-FR" sz="1100" dirty="0" smtClean="0">
                <a:solidFill>
                  <a:srgbClr val="000000"/>
                </a:solidFill>
              </a:rPr>
              <a:t>: Association des retraités de la FMEP</a:t>
            </a:r>
            <a:endParaRPr lang="fr-CH" altLang="fr-FR" sz="1100" dirty="0">
              <a:solidFill>
                <a:srgbClr val="000000"/>
              </a:solidFill>
            </a:endParaRPr>
          </a:p>
        </p:txBody>
      </p:sp>
      <p:sp>
        <p:nvSpPr>
          <p:cNvPr id="10" name="Titre 3"/>
          <p:cNvSpPr>
            <a:spLocks noGrp="1"/>
          </p:cNvSpPr>
          <p:nvPr>
            <p:ph type="title"/>
          </p:nvPr>
        </p:nvSpPr>
        <p:spPr>
          <a:xfrm>
            <a:off x="755576" y="844413"/>
            <a:ext cx="8229600" cy="720080"/>
          </a:xfrm>
        </p:spPr>
        <p:txBody>
          <a:bodyPr/>
          <a:lstStyle/>
          <a:p>
            <a:pPr algn="l"/>
            <a:r>
              <a:rPr lang="fr-CH" sz="3200" b="1" dirty="0" smtClean="0">
                <a:solidFill>
                  <a:schemeClr val="tx1">
                    <a:lumMod val="50000"/>
                    <a:lumOff val="50000"/>
                  </a:schemeClr>
                </a:solidFill>
              </a:rPr>
              <a:t>2. Présentation de la FMEP, notre faîtière</a:t>
            </a:r>
            <a:endParaRPr lang="fr-FR" sz="3200" b="1" dirty="0">
              <a:solidFill>
                <a:schemeClr val="tx1">
                  <a:lumMod val="50000"/>
                  <a:lumOff val="50000"/>
                </a:schemeClr>
              </a:solidFill>
            </a:endParaRPr>
          </a:p>
        </p:txBody>
      </p:sp>
      <p:sp>
        <p:nvSpPr>
          <p:cNvPr id="5" name="Rectangle 4"/>
          <p:cNvSpPr/>
          <p:nvPr/>
        </p:nvSpPr>
        <p:spPr>
          <a:xfrm>
            <a:off x="251520" y="5589240"/>
            <a:ext cx="1800200"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1219943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idx="1"/>
          </p:nvPr>
        </p:nvSpPr>
        <p:spPr>
          <a:xfrm>
            <a:off x="411270" y="1620305"/>
            <a:ext cx="7380288" cy="894996"/>
          </a:xfrm>
        </p:spPr>
        <p:txBody>
          <a:bodyPr anchor="ctr"/>
          <a:lstStyle/>
          <a:p>
            <a:pPr marL="0" indent="0">
              <a:spcBef>
                <a:spcPct val="0"/>
              </a:spcBef>
              <a:buFontTx/>
              <a:buNone/>
              <a:defRPr/>
            </a:pPr>
            <a:r>
              <a:rPr lang="fr-CH" altLang="fr-FR" b="1" dirty="0">
                <a:solidFill>
                  <a:srgbClr val="AD441D"/>
                </a:solidFill>
              </a:rPr>
              <a:t>Le rôle de la FMEP</a:t>
            </a:r>
          </a:p>
        </p:txBody>
      </p:sp>
      <p:sp>
        <p:nvSpPr>
          <p:cNvPr id="5" name="Rectangle 6"/>
          <p:cNvSpPr txBox="1">
            <a:spLocks noChangeArrowheads="1"/>
          </p:cNvSpPr>
          <p:nvPr/>
        </p:nvSpPr>
        <p:spPr>
          <a:xfrm>
            <a:off x="411270" y="2384820"/>
            <a:ext cx="8388350" cy="1841308"/>
          </a:xfrm>
          <a:prstGeom prst="rect">
            <a:avLst/>
          </a:prstGeom>
        </p:spPr>
        <p:txBody>
          <a:bodyPr/>
          <a:lstStyle/>
          <a:p>
            <a:pPr marL="342900" indent="-342900" eaLnBrk="1" hangingPunct="1">
              <a:buFont typeface="Arial" panose="020B0604020202020204" pitchFamily="34" charset="0"/>
              <a:buChar char="•"/>
              <a:defRPr/>
            </a:pPr>
            <a:r>
              <a:rPr lang="fr-CH" altLang="fr-FR" sz="2000" b="1" dirty="0" smtClean="0">
                <a:solidFill>
                  <a:srgbClr val="000000"/>
                </a:solidFill>
                <a:latin typeface="Calibri" panose="020F0502020204030204" pitchFamily="34" charset="0"/>
              </a:rPr>
              <a:t>Défense </a:t>
            </a:r>
            <a:r>
              <a:rPr lang="fr-CH" altLang="fr-FR" sz="2000" b="1" dirty="0">
                <a:solidFill>
                  <a:srgbClr val="000000"/>
                </a:solidFill>
                <a:latin typeface="Calibri" panose="020F0502020204030204" pitchFamily="34" charset="0"/>
              </a:rPr>
              <a:t>des intérêts moraux, sociaux, professionnels et </a:t>
            </a:r>
            <a:r>
              <a:rPr lang="fr-CH" altLang="fr-FR" sz="2000" b="1" dirty="0" smtClean="0">
                <a:solidFill>
                  <a:srgbClr val="000000"/>
                </a:solidFill>
                <a:latin typeface="Calibri" panose="020F0502020204030204" pitchFamily="34" charset="0"/>
              </a:rPr>
              <a:t>matériels </a:t>
            </a:r>
            <a:r>
              <a:rPr lang="fr-CH" altLang="fr-FR" sz="2000" b="1" u="sng" dirty="0" smtClean="0">
                <a:solidFill>
                  <a:srgbClr val="000000"/>
                </a:solidFill>
                <a:latin typeface="Calibri" panose="020F0502020204030204" pitchFamily="34" charset="0"/>
              </a:rPr>
              <a:t>transversaux</a:t>
            </a:r>
            <a:r>
              <a:rPr lang="fr-CH" altLang="fr-FR" sz="2000" b="1" dirty="0" smtClean="0">
                <a:solidFill>
                  <a:srgbClr val="000000"/>
                </a:solidFill>
                <a:latin typeface="Calibri" panose="020F0502020204030204" pitchFamily="34" charset="0"/>
              </a:rPr>
              <a:t>, qui touchent l’ensemble des membres des associations affiliées à la FMEP </a:t>
            </a:r>
            <a:r>
              <a:rPr lang="fr-CH" altLang="fr-FR" dirty="0" smtClean="0">
                <a:solidFill>
                  <a:srgbClr val="000000"/>
                </a:solidFill>
                <a:latin typeface="Calibri" panose="020F0502020204030204" pitchFamily="34" charset="0"/>
              </a:rPr>
              <a:t>(soutien aux associations dans leurs missions)</a:t>
            </a:r>
            <a:r>
              <a:rPr lang="fr-CH" altLang="fr-FR" sz="2000" b="1" dirty="0">
                <a:solidFill>
                  <a:srgbClr val="000000"/>
                </a:solidFill>
                <a:latin typeface="Calibri" panose="020F0502020204030204" pitchFamily="34" charset="0"/>
              </a:rPr>
              <a:t/>
            </a:r>
            <a:br>
              <a:rPr lang="fr-CH" altLang="fr-FR" sz="2000" b="1" dirty="0">
                <a:solidFill>
                  <a:srgbClr val="000000"/>
                </a:solidFill>
                <a:latin typeface="Calibri" panose="020F0502020204030204" pitchFamily="34" charset="0"/>
              </a:rPr>
            </a:br>
            <a:r>
              <a:rPr lang="fr-CH" altLang="fr-FR" i="1" dirty="0">
                <a:solidFill>
                  <a:srgbClr val="000000"/>
                </a:solidFill>
                <a:latin typeface="Calibri" panose="020F0502020204030204" pitchFamily="34" charset="0"/>
              </a:rPr>
              <a:t>(</a:t>
            </a:r>
            <a:r>
              <a:rPr lang="fr-CH" altLang="fr-FR" i="1" dirty="0">
                <a:solidFill>
                  <a:srgbClr val="000000"/>
                </a:solidFill>
                <a:latin typeface="Calibri" panose="020F0502020204030204" pitchFamily="34" charset="0"/>
                <a:cs typeface="Calibri" panose="020F0502020204030204" pitchFamily="34" charset="0"/>
              </a:rPr>
              <a:t>Statuts de la FMEP </a:t>
            </a:r>
            <a:r>
              <a:rPr lang="fr-CH" altLang="fr-FR" i="1" dirty="0">
                <a:solidFill>
                  <a:srgbClr val="000000"/>
                </a:solidFill>
                <a:latin typeface="Calibri" panose="020F0502020204030204" pitchFamily="34" charset="0"/>
                <a:cs typeface="Calibri" panose="020F0502020204030204" pitchFamily="34" charset="0"/>
                <a:sym typeface="Wingdings" panose="05000000000000000000" pitchFamily="2" charset="2"/>
              </a:rPr>
              <a:t> article 4</a:t>
            </a:r>
            <a:r>
              <a:rPr lang="fr-CH" altLang="fr-FR" i="1" dirty="0" smtClean="0">
                <a:solidFill>
                  <a:srgbClr val="000000"/>
                </a:solidFill>
                <a:latin typeface="Calibri" panose="020F0502020204030204" pitchFamily="34" charset="0"/>
                <a:cs typeface="Calibri" panose="020F0502020204030204" pitchFamily="34" charset="0"/>
                <a:sym typeface="Wingdings" panose="05000000000000000000" pitchFamily="2" charset="2"/>
              </a:rPr>
              <a:t>)</a:t>
            </a:r>
            <a:endParaRPr lang="fr-CH" altLang="fr-FR" i="1" dirty="0">
              <a:solidFill>
                <a:srgbClr val="000000"/>
              </a:solidFill>
              <a:latin typeface="Calibri" panose="020F0502020204030204" pitchFamily="34" charset="0"/>
              <a:cs typeface="Calibri" panose="020F0502020204030204" pitchFamily="34" charset="0"/>
              <a:sym typeface="Wingdings" panose="05000000000000000000" pitchFamily="2" charset="2"/>
            </a:endParaRPr>
          </a:p>
        </p:txBody>
      </p:sp>
      <p:sp>
        <p:nvSpPr>
          <p:cNvPr id="6" name="Titre 1"/>
          <p:cNvSpPr txBox="1">
            <a:spLocks/>
          </p:cNvSpPr>
          <p:nvPr/>
        </p:nvSpPr>
        <p:spPr bwMode="auto">
          <a:xfrm>
            <a:off x="323528" y="4005064"/>
            <a:ext cx="73802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ct val="0"/>
              </a:spcBef>
              <a:buFontTx/>
              <a:buNone/>
              <a:defRPr/>
            </a:pPr>
            <a:r>
              <a:rPr lang="fr-CH" altLang="fr-FR" b="1" dirty="0">
                <a:solidFill>
                  <a:srgbClr val="AC441D"/>
                </a:solidFill>
                <a:latin typeface="Calibri" panose="020F0502020204030204" pitchFamily="34" charset="0"/>
                <a:cs typeface="Calibri" panose="020F0502020204030204" pitchFamily="34" charset="0"/>
              </a:rPr>
              <a:t>Le rôle de votre association </a:t>
            </a:r>
            <a:r>
              <a:rPr lang="fr-CH" altLang="fr-FR" b="1" dirty="0" smtClean="0">
                <a:solidFill>
                  <a:srgbClr val="AC441D"/>
                </a:solidFill>
                <a:latin typeface="Calibri" panose="020F0502020204030204" pitchFamily="34" charset="0"/>
                <a:cs typeface="Calibri" panose="020F0502020204030204" pitchFamily="34" charset="0"/>
              </a:rPr>
              <a:t>ARF</a:t>
            </a:r>
            <a:endParaRPr lang="fr-CH" altLang="fr-FR" b="1" dirty="0">
              <a:solidFill>
                <a:srgbClr val="AC441D"/>
              </a:solidFill>
              <a:latin typeface="Calibri" panose="020F0502020204030204" pitchFamily="34" charset="0"/>
              <a:cs typeface="Calibri" panose="020F0502020204030204" pitchFamily="34" charset="0"/>
            </a:endParaRPr>
          </a:p>
        </p:txBody>
      </p:sp>
      <p:sp>
        <p:nvSpPr>
          <p:cNvPr id="7" name="Rectangle 6"/>
          <p:cNvSpPr txBox="1">
            <a:spLocks noChangeArrowheads="1"/>
          </p:cNvSpPr>
          <p:nvPr/>
        </p:nvSpPr>
        <p:spPr>
          <a:xfrm>
            <a:off x="411270" y="4928530"/>
            <a:ext cx="7833138" cy="1164766"/>
          </a:xfrm>
          <a:prstGeom prst="rect">
            <a:avLst/>
          </a:prstGeom>
        </p:spPr>
        <p:txBody>
          <a:bodyPr/>
          <a:lstStyle/>
          <a:p>
            <a:pPr marL="342900" indent="-342900" eaLnBrk="1" hangingPunct="1">
              <a:buFont typeface="Arial" panose="020B0604020202020204" pitchFamily="34" charset="0"/>
              <a:buChar char="•"/>
              <a:defRPr/>
            </a:pPr>
            <a:r>
              <a:rPr lang="fr-CH" altLang="fr-FR" sz="2000" b="1" dirty="0" smtClean="0">
                <a:solidFill>
                  <a:srgbClr val="000000"/>
                </a:solidFill>
                <a:latin typeface="Calibri" panose="020F0502020204030204" pitchFamily="34" charset="0"/>
              </a:rPr>
              <a:t>Veiller aux conditions des retraités auprès des caisses de prévoyance</a:t>
            </a:r>
            <a:endParaRPr lang="fr-CH" altLang="fr-FR" sz="2000" b="1" dirty="0">
              <a:solidFill>
                <a:srgbClr val="000000"/>
              </a:solidFill>
              <a:latin typeface="Calibri" panose="020F0502020204030204" pitchFamily="34" charset="0"/>
            </a:endParaRPr>
          </a:p>
          <a:p>
            <a:pPr marL="342900" indent="-342900" eaLnBrk="1" hangingPunct="1">
              <a:buFont typeface="Arial" panose="020B0604020202020204" pitchFamily="34" charset="0"/>
              <a:buChar char="•"/>
              <a:defRPr/>
            </a:pPr>
            <a:r>
              <a:rPr lang="fr-CH" sz="2000" dirty="0" smtClean="0">
                <a:solidFill>
                  <a:srgbClr val="000000"/>
                </a:solidFill>
                <a:latin typeface="Calibri" panose="020F0502020204030204" pitchFamily="34" charset="0"/>
              </a:rPr>
              <a:t>Organiser des séances d’information sur la vie en tant que retraité</a:t>
            </a:r>
          </a:p>
          <a:p>
            <a:pPr marL="342900" indent="-342900" eaLnBrk="1" hangingPunct="1">
              <a:buFont typeface="Arial" panose="020B0604020202020204" pitchFamily="34" charset="0"/>
              <a:buChar char="•"/>
              <a:defRPr/>
            </a:pPr>
            <a:r>
              <a:rPr lang="fr-CH" sz="2000" dirty="0" smtClean="0">
                <a:solidFill>
                  <a:srgbClr val="000000"/>
                </a:solidFill>
                <a:latin typeface="Calibri" panose="020F0502020204030204" pitchFamily="34" charset="0"/>
              </a:rPr>
              <a:t>Tisser des liens sociaux</a:t>
            </a:r>
            <a:endParaRPr lang="fr-CH" sz="1800" dirty="0">
              <a:solidFill>
                <a:srgbClr val="000000"/>
              </a:solidFill>
              <a:latin typeface="Calibri" panose="020F0502020204030204" pitchFamily="34" charset="0"/>
            </a:endParaRPr>
          </a:p>
        </p:txBody>
      </p:sp>
      <p:sp>
        <p:nvSpPr>
          <p:cNvPr id="8" name="Titre 3"/>
          <p:cNvSpPr>
            <a:spLocks noGrp="1"/>
          </p:cNvSpPr>
          <p:nvPr>
            <p:ph type="title"/>
          </p:nvPr>
        </p:nvSpPr>
        <p:spPr>
          <a:xfrm>
            <a:off x="755576" y="854618"/>
            <a:ext cx="8229600" cy="720080"/>
          </a:xfrm>
        </p:spPr>
        <p:txBody>
          <a:bodyPr/>
          <a:lstStyle/>
          <a:p>
            <a:pPr algn="l"/>
            <a:r>
              <a:rPr lang="fr-CH" sz="3200" b="1" dirty="0" smtClean="0">
                <a:solidFill>
                  <a:schemeClr val="tx1">
                    <a:lumMod val="50000"/>
                    <a:lumOff val="50000"/>
                  </a:schemeClr>
                </a:solidFill>
              </a:rPr>
              <a:t>2. Présentation de la FMEP, notre faîtière</a:t>
            </a:r>
            <a:endParaRPr lang="fr-FR" sz="3200" b="1" dirty="0">
              <a:solidFill>
                <a:schemeClr val="tx1">
                  <a:lumMod val="50000"/>
                  <a:lumOff val="50000"/>
                </a:schemeClr>
              </a:solidFill>
            </a:endParaRPr>
          </a:p>
        </p:txBody>
      </p:sp>
    </p:spTree>
    <p:extLst>
      <p:ext uri="{BB962C8B-B14F-4D97-AF65-F5344CB8AC3E}">
        <p14:creationId xmlns:p14="http://schemas.microsoft.com/office/powerpoint/2010/main" val="1861903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6506" y="2475830"/>
            <a:ext cx="25511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a:stretch>
            <a:fillRect/>
          </a:stretch>
        </p:blipFill>
        <p:spPr>
          <a:xfrm>
            <a:off x="4705099" y="1711016"/>
            <a:ext cx="1876152" cy="781880"/>
          </a:xfrm>
          <a:prstGeom prst="rect">
            <a:avLst/>
          </a:prstGeom>
        </p:spPr>
      </p:pic>
      <p:pic>
        <p:nvPicPr>
          <p:cNvPr id="6" name="Grafi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5591" y="3399055"/>
            <a:ext cx="1128897" cy="7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4565" y="3262024"/>
            <a:ext cx="100488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4685" y="5971394"/>
            <a:ext cx="56832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3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87072" y="6004737"/>
            <a:ext cx="625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descr="image0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4616" y="4604296"/>
            <a:ext cx="17160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 2"/>
          <p:cNvGrpSpPr>
            <a:grpSpLocks/>
          </p:cNvGrpSpPr>
          <p:nvPr/>
        </p:nvGrpSpPr>
        <p:grpSpPr bwMode="auto">
          <a:xfrm>
            <a:off x="1457449" y="5163602"/>
            <a:ext cx="1185862" cy="673100"/>
            <a:chOff x="3236346" y="3472604"/>
            <a:chExt cx="1890712" cy="950913"/>
          </a:xfrm>
        </p:grpSpPr>
        <p:pic>
          <p:nvPicPr>
            <p:cNvPr id="1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6346" y="3880592"/>
              <a:ext cx="189071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7008" y="3472604"/>
              <a:ext cx="13795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Grafik 4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1253" y="3494152"/>
            <a:ext cx="11652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5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61998" y="5245146"/>
            <a:ext cx="8763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5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88571" y="6081374"/>
            <a:ext cx="525698" cy="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 descr="Bildergebnis fÃ¼r suzuki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16235" y="6055662"/>
            <a:ext cx="741513" cy="49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10099" y="2567886"/>
            <a:ext cx="13700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4"/>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51520" y="1857378"/>
            <a:ext cx="8572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325059" y="1952453"/>
            <a:ext cx="9588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38"/>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7809858" y="5064283"/>
            <a:ext cx="78581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2"/>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67274" y="6008248"/>
            <a:ext cx="778006" cy="52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 33"/>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87862" y="6009666"/>
            <a:ext cx="733649" cy="4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52"/>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002261" y="5236264"/>
            <a:ext cx="878754" cy="48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Afficher l’image sourc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151420" y="5207234"/>
            <a:ext cx="1042550" cy="5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22179" y="2633789"/>
            <a:ext cx="1398093" cy="643929"/>
          </a:xfrm>
          <a:prstGeom prst="rect">
            <a:avLst/>
          </a:prstGeom>
        </p:spPr>
      </p:pic>
      <p:pic>
        <p:nvPicPr>
          <p:cNvPr id="28" name="Imag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13121" y="5186310"/>
            <a:ext cx="899592" cy="506021"/>
          </a:xfrm>
          <a:prstGeom prst="rect">
            <a:avLst/>
          </a:prstGeom>
        </p:spPr>
      </p:pic>
      <p:pic>
        <p:nvPicPr>
          <p:cNvPr id="29" name="Picture 2" descr="Logo Chrysalide 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900528" y="4536762"/>
            <a:ext cx="1472468" cy="4573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Logo Mobility DEF"/>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58037" y="3524667"/>
            <a:ext cx="1580984" cy="6057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Logo hotelcard horizontal gray"/>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378328" y="4590449"/>
            <a:ext cx="1603565" cy="370766"/>
          </a:xfrm>
          <a:prstGeom prst="rect">
            <a:avLst/>
          </a:prstGeom>
          <a:noFill/>
          <a:extLst>
            <a:ext uri="{909E8E84-426E-40DD-AFC4-6F175D3DCCD1}">
              <a14:hiddenFill xmlns:a14="http://schemas.microsoft.com/office/drawing/2010/main">
                <a:solidFill>
                  <a:srgbClr val="FFFFFF"/>
                </a:solidFill>
              </a14:hiddenFill>
            </a:ext>
          </a:extLst>
        </p:spPr>
      </p:pic>
      <p:pic>
        <p:nvPicPr>
          <p:cNvPr id="32" name="Grafik 44"/>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722273" y="3399055"/>
            <a:ext cx="7683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 3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6618960" y="5233459"/>
            <a:ext cx="1029312" cy="411725"/>
          </a:xfrm>
          <a:prstGeom prst="rect">
            <a:avLst/>
          </a:prstGeom>
        </p:spPr>
      </p:pic>
      <p:pic>
        <p:nvPicPr>
          <p:cNvPr id="35" name="Image 3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610393" y="4494865"/>
            <a:ext cx="1591621" cy="531576"/>
          </a:xfrm>
          <a:prstGeom prst="rect">
            <a:avLst/>
          </a:prstGeom>
        </p:spPr>
      </p:pic>
      <p:pic>
        <p:nvPicPr>
          <p:cNvPr id="36" name="Image 3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51520" y="2818390"/>
            <a:ext cx="2021245" cy="362524"/>
          </a:xfrm>
          <a:prstGeom prst="rect">
            <a:avLst/>
          </a:prstGeom>
        </p:spPr>
      </p:pic>
      <p:pic>
        <p:nvPicPr>
          <p:cNvPr id="37" name="Image 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95577" y="3476784"/>
            <a:ext cx="1261872" cy="576072"/>
          </a:xfrm>
          <a:prstGeom prst="rect">
            <a:avLst/>
          </a:prstGeom>
        </p:spPr>
      </p:pic>
      <p:pic>
        <p:nvPicPr>
          <p:cNvPr id="38" name="Image 3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485899" y="1700808"/>
            <a:ext cx="686949" cy="752465"/>
          </a:xfrm>
          <a:prstGeom prst="rect">
            <a:avLst/>
          </a:prstGeom>
        </p:spPr>
      </p:pic>
      <p:pic>
        <p:nvPicPr>
          <p:cNvPr id="39" name="Image 3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75626" y="4337171"/>
            <a:ext cx="1357892" cy="729525"/>
          </a:xfrm>
          <a:prstGeom prst="rect">
            <a:avLst/>
          </a:prstGeom>
        </p:spPr>
      </p:pic>
      <p:pic>
        <p:nvPicPr>
          <p:cNvPr id="40" name="Image 39"/>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412330" y="1932952"/>
            <a:ext cx="1110052" cy="595598"/>
          </a:xfrm>
          <a:prstGeom prst="rect">
            <a:avLst/>
          </a:prstGeom>
        </p:spPr>
      </p:pic>
      <p:pic>
        <p:nvPicPr>
          <p:cNvPr id="41" name="Image 40"/>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3700515" y="2123719"/>
            <a:ext cx="1116695" cy="352111"/>
          </a:xfrm>
          <a:prstGeom prst="rect">
            <a:avLst/>
          </a:prstGeom>
        </p:spPr>
      </p:pic>
      <p:pic>
        <p:nvPicPr>
          <p:cNvPr id="42" name="Image 41"/>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8314550" y="2654892"/>
            <a:ext cx="649938" cy="649938"/>
          </a:xfrm>
          <a:prstGeom prst="rect">
            <a:avLst/>
          </a:prstGeom>
        </p:spPr>
      </p:pic>
      <p:pic>
        <p:nvPicPr>
          <p:cNvPr id="43" name="Image 42"/>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3829722" y="3555566"/>
            <a:ext cx="1040654" cy="530502"/>
          </a:xfrm>
          <a:prstGeom prst="rect">
            <a:avLst/>
          </a:prstGeom>
        </p:spPr>
      </p:pic>
      <p:sp>
        <p:nvSpPr>
          <p:cNvPr id="44" name="Rectangle 43"/>
          <p:cNvSpPr/>
          <p:nvPr/>
        </p:nvSpPr>
        <p:spPr>
          <a:xfrm>
            <a:off x="0" y="390143"/>
            <a:ext cx="9144000" cy="455995"/>
          </a:xfrm>
          <a:prstGeom prst="rect">
            <a:avLst/>
          </a:prstGeom>
          <a:solidFill>
            <a:srgbClr val="AD4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Image 44"/>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251520" y="368894"/>
            <a:ext cx="504056" cy="477244"/>
          </a:xfrm>
          <a:prstGeom prst="rect">
            <a:avLst/>
          </a:prstGeom>
        </p:spPr>
      </p:pic>
      <p:sp>
        <p:nvSpPr>
          <p:cNvPr id="48" name="Titre 3"/>
          <p:cNvSpPr>
            <a:spLocks noGrp="1"/>
          </p:cNvSpPr>
          <p:nvPr>
            <p:ph type="title"/>
          </p:nvPr>
        </p:nvSpPr>
        <p:spPr>
          <a:xfrm>
            <a:off x="755576" y="854618"/>
            <a:ext cx="8229600" cy="720080"/>
          </a:xfrm>
        </p:spPr>
        <p:txBody>
          <a:bodyPr>
            <a:normAutofit/>
          </a:bodyPr>
          <a:lstStyle/>
          <a:p>
            <a:pPr algn="l"/>
            <a:r>
              <a:rPr lang="fr-CH"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rPr>
              <a:t>2. Vos avantages commerciaux</a:t>
            </a:r>
            <a:endParaRPr lang="fr-FR" sz="3200" b="1" dirty="0">
              <a:solidFill>
                <a:schemeClr val="tx1">
                  <a:lumMod val="50000"/>
                  <a:lumOff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0" name="Image 49"/>
          <p:cNvPicPr>
            <a:picLocks noChangeAspect="1"/>
          </p:cNvPicPr>
          <p:nvPr/>
        </p:nvPicPr>
        <p:blipFill>
          <a:blip r:embed="rId41"/>
          <a:stretch>
            <a:fillRect/>
          </a:stretch>
        </p:blipFill>
        <p:spPr>
          <a:xfrm>
            <a:off x="7472101" y="2060848"/>
            <a:ext cx="1183691" cy="403084"/>
          </a:xfrm>
          <a:prstGeom prst="rect">
            <a:avLst/>
          </a:prstGeom>
        </p:spPr>
      </p:pic>
      <p:pic>
        <p:nvPicPr>
          <p:cNvPr id="53" name="Image 52"/>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4991594" y="6001588"/>
            <a:ext cx="542683" cy="591524"/>
          </a:xfrm>
          <a:prstGeom prst="rect">
            <a:avLst/>
          </a:prstGeom>
        </p:spPr>
      </p:pic>
      <p:pic>
        <p:nvPicPr>
          <p:cNvPr id="55" name="Grafik 55"/>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8099085" y="5861068"/>
            <a:ext cx="912812"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Image 55"/>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7183661" y="2632545"/>
            <a:ext cx="967500" cy="557500"/>
          </a:xfrm>
          <a:prstGeom prst="rect">
            <a:avLst/>
          </a:prstGeom>
        </p:spPr>
      </p:pic>
    </p:spTree>
    <p:extLst>
      <p:ext uri="{BB962C8B-B14F-4D97-AF65-F5344CB8AC3E}">
        <p14:creationId xmlns:p14="http://schemas.microsoft.com/office/powerpoint/2010/main" val="2817397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2561</TotalTime>
  <Words>2140</Words>
  <Application>Microsoft Office PowerPoint</Application>
  <PresentationFormat>Affichage à l'écran (4:3)</PresentationFormat>
  <Paragraphs>284</Paragraphs>
  <Slides>29</Slides>
  <Notes>29</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29</vt:i4>
      </vt:variant>
    </vt:vector>
  </HeadingPairs>
  <TitlesOfParts>
    <vt:vector size="36" baseType="lpstr">
      <vt:lpstr>Arial</vt:lpstr>
      <vt:lpstr>Calibri</vt:lpstr>
      <vt:lpstr>Calibri Light</vt:lpstr>
      <vt:lpstr>Times New Roman</vt:lpstr>
      <vt:lpstr>Wingdings</vt:lpstr>
      <vt:lpstr>Modèle par défaut</vt:lpstr>
      <vt:lpstr>Conception personnalisée</vt:lpstr>
      <vt:lpstr>ARF L’Association des retraités  de la FMEP</vt:lpstr>
      <vt:lpstr>Ordre du jour</vt:lpstr>
      <vt:lpstr>Scrutateurs</vt:lpstr>
      <vt:lpstr>1. Mot de bienvenue</vt:lpstr>
      <vt:lpstr>2. Présentation de la FMEP, notre faîtière</vt:lpstr>
      <vt:lpstr>2. Présentation de la FMEP, notre faîtière</vt:lpstr>
      <vt:lpstr>2. Présentation de la FMEP, notre faîtière</vt:lpstr>
      <vt:lpstr>2. Présentation de la FMEP, notre faîtière</vt:lpstr>
      <vt:lpstr>2. Vos avantages commerciaux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7. Apéritif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Direction</dc:creator>
  <cp:lastModifiedBy>Marketing</cp:lastModifiedBy>
  <cp:revision>1503</cp:revision>
  <cp:lastPrinted>2023-02-28T14:53:21Z</cp:lastPrinted>
  <dcterms:created xsi:type="dcterms:W3CDTF">2008-03-17T09:49:56Z</dcterms:created>
  <dcterms:modified xsi:type="dcterms:W3CDTF">2024-02-29T13:54:52Z</dcterms:modified>
</cp:coreProperties>
</file>